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57" r:id="rId4"/>
    <p:sldId id="265" r:id="rId5"/>
    <p:sldId id="256" r:id="rId6"/>
    <p:sldId id="343" r:id="rId7"/>
    <p:sldId id="344" r:id="rId8"/>
    <p:sldId id="345" r:id="rId9"/>
    <p:sldId id="352" r:id="rId10"/>
    <p:sldId id="353" r:id="rId11"/>
    <p:sldId id="358" r:id="rId12"/>
    <p:sldId id="355" r:id="rId13"/>
    <p:sldId id="356" r:id="rId14"/>
    <p:sldId id="357" r:id="rId15"/>
    <p:sldId id="346" r:id="rId16"/>
    <p:sldId id="360" r:id="rId17"/>
    <p:sldId id="359" r:id="rId18"/>
    <p:sldId id="348" r:id="rId19"/>
    <p:sldId id="351" r:id="rId20"/>
    <p:sldId id="310"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978"/>
    <a:srgbClr val="2472B6"/>
    <a:srgbClr val="FF6600"/>
    <a:srgbClr val="F79F34"/>
    <a:srgbClr val="01B5EF"/>
    <a:srgbClr val="005BAA"/>
    <a:srgbClr val="FFFFFF"/>
    <a:srgbClr val="0088D1"/>
    <a:srgbClr val="465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31"/>
  </p:normalViewPr>
  <p:slideViewPr>
    <p:cSldViewPr snapToGrid="0">
      <p:cViewPr>
        <p:scale>
          <a:sx n="71" d="100"/>
          <a:sy n="71" d="100"/>
        </p:scale>
        <p:origin x="-594" y="6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User\Desktop\&#27861;&#35498;\&#27861;&#35498;&#26371;&#24213;&#31295;-20190328.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48839608453864"/>
          <c:y val="7.5758925348076253E-2"/>
          <c:w val="0.77750415573053366"/>
          <c:h val="0.82240165093167783"/>
        </c:manualLayout>
      </c:layout>
      <c:barChart>
        <c:barDir val="col"/>
        <c:grouping val="clustered"/>
        <c:varyColors val="0"/>
        <c:dLbls>
          <c:showLegendKey val="0"/>
          <c:showVal val="0"/>
          <c:showCatName val="0"/>
          <c:showSerName val="0"/>
          <c:showPercent val="0"/>
          <c:showBubbleSize val="0"/>
        </c:dLbls>
        <c:gapWidth val="150"/>
        <c:axId val="106149376"/>
        <c:axId val="106150912"/>
      </c:barChart>
      <c:catAx>
        <c:axId val="106149376"/>
        <c:scaling>
          <c:orientation val="minMax"/>
        </c:scaling>
        <c:delete val="0"/>
        <c:axPos val="b"/>
        <c:majorTickMark val="out"/>
        <c:minorTickMark val="none"/>
        <c:tickLblPos val="nextTo"/>
        <c:txPr>
          <a:bodyPr/>
          <a:lstStyle/>
          <a:p>
            <a:pPr>
              <a:defRPr sz="1200" b="1" baseline="0"/>
            </a:pPr>
            <a:endParaRPr lang="zh-TW"/>
          </a:p>
        </c:txPr>
        <c:crossAx val="106150912"/>
        <c:crosses val="autoZero"/>
        <c:auto val="1"/>
        <c:lblAlgn val="ctr"/>
        <c:lblOffset val="100"/>
        <c:noMultiLvlLbl val="0"/>
      </c:catAx>
      <c:valAx>
        <c:axId val="106150912"/>
        <c:scaling>
          <c:orientation val="minMax"/>
          <c:max val="3000000"/>
        </c:scaling>
        <c:delete val="0"/>
        <c:axPos val="l"/>
        <c:majorGridlines/>
        <c:numFmt formatCode="#,##0_ " sourceLinked="1"/>
        <c:majorTickMark val="out"/>
        <c:minorTickMark val="none"/>
        <c:tickLblPos val="nextTo"/>
        <c:txPr>
          <a:bodyPr/>
          <a:lstStyle/>
          <a:p>
            <a:pPr>
              <a:defRPr sz="1200" b="1" baseline="0"/>
            </a:pPr>
            <a:endParaRPr lang="zh-TW"/>
          </a:p>
        </c:txPr>
        <c:crossAx val="106149376"/>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80136625134048"/>
          <c:y val="3.085851747227384E-2"/>
          <c:w val="0.83004212509553688"/>
          <c:h val="0.89615552257599695"/>
        </c:manualLayout>
      </c:layout>
      <c:barChart>
        <c:barDir val="col"/>
        <c:grouping val="clustered"/>
        <c:varyColors val="0"/>
        <c:dLbls>
          <c:showLegendKey val="0"/>
          <c:showVal val="0"/>
          <c:showCatName val="0"/>
          <c:showSerName val="0"/>
          <c:showPercent val="0"/>
          <c:showBubbleSize val="0"/>
        </c:dLbls>
        <c:gapWidth val="150"/>
        <c:axId val="113944064"/>
        <c:axId val="113945600"/>
      </c:barChart>
      <c:catAx>
        <c:axId val="113944064"/>
        <c:scaling>
          <c:orientation val="minMax"/>
        </c:scaling>
        <c:delete val="0"/>
        <c:axPos val="b"/>
        <c:numFmt formatCode="General" sourceLinked="1"/>
        <c:majorTickMark val="out"/>
        <c:minorTickMark val="none"/>
        <c:tickLblPos val="none"/>
        <c:crossAx val="113945600"/>
        <c:crosses val="autoZero"/>
        <c:auto val="1"/>
        <c:lblAlgn val="ctr"/>
        <c:lblOffset val="100"/>
        <c:noMultiLvlLbl val="0"/>
      </c:catAx>
      <c:valAx>
        <c:axId val="113945600"/>
        <c:scaling>
          <c:orientation val="minMax"/>
        </c:scaling>
        <c:delete val="0"/>
        <c:axPos val="l"/>
        <c:majorGridlines/>
        <c:numFmt formatCode="#,##0.00_ " sourceLinked="1"/>
        <c:majorTickMark val="out"/>
        <c:minorTickMark val="none"/>
        <c:tickLblPos val="nextTo"/>
        <c:txPr>
          <a:bodyPr/>
          <a:lstStyle/>
          <a:p>
            <a:pPr>
              <a:defRPr sz="1200" b="1" baseline="0"/>
            </a:pPr>
            <a:endParaRPr lang="zh-TW"/>
          </a:p>
        </c:txPr>
        <c:crossAx val="113944064"/>
        <c:crosses val="autoZero"/>
        <c:crossBetween val="between"/>
      </c:valAx>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0.68849</cdr:x>
      <cdr:y>0.38547</cdr:y>
    </cdr:from>
    <cdr:to>
      <cdr:x>0.81264</cdr:x>
      <cdr:y>0.48025</cdr:y>
    </cdr:to>
    <cdr:sp macro="" textlink="">
      <cdr:nvSpPr>
        <cdr:cNvPr id="2" name="文字方塊 1"/>
        <cdr:cNvSpPr txBox="1"/>
      </cdr:nvSpPr>
      <cdr:spPr>
        <a:xfrm xmlns:a="http://schemas.openxmlformats.org/drawingml/2006/main">
          <a:off x="2905125" y="1162049"/>
          <a:ext cx="5238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a:p>
      </cdr:txBody>
    </cdr:sp>
  </cdr:relSizeAnchor>
  <cdr:relSizeAnchor xmlns:cdr="http://schemas.openxmlformats.org/drawingml/2006/chartDrawing">
    <cdr:from>
      <cdr:x>0.67494</cdr:x>
      <cdr:y>0.36651</cdr:y>
    </cdr:from>
    <cdr:to>
      <cdr:x>0.8149</cdr:x>
      <cdr:y>0.44866</cdr:y>
    </cdr:to>
    <cdr:sp macro="" textlink="">
      <cdr:nvSpPr>
        <cdr:cNvPr id="3" name="文字方塊 2"/>
        <cdr:cNvSpPr txBox="1"/>
      </cdr:nvSpPr>
      <cdr:spPr>
        <a:xfrm xmlns:a="http://schemas.openxmlformats.org/drawingml/2006/main">
          <a:off x="2847975" y="1104899"/>
          <a:ext cx="5905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zh-TW" altLang="en-US" sz="1100" dirty="0"/>
        </a:p>
      </cdr:txBody>
    </cdr:sp>
  </cdr:relSizeAnchor>
  <cdr:relSizeAnchor xmlns:cdr="http://schemas.openxmlformats.org/drawingml/2006/chartDrawing">
    <cdr:from>
      <cdr:x>0.27088</cdr:x>
      <cdr:y>0.26224</cdr:y>
    </cdr:from>
    <cdr:to>
      <cdr:x>0.39503</cdr:x>
      <cdr:y>0.35703</cdr:y>
    </cdr:to>
    <cdr:sp macro="" textlink="">
      <cdr:nvSpPr>
        <cdr:cNvPr id="4" name="文字方塊 3"/>
        <cdr:cNvSpPr txBox="1"/>
      </cdr:nvSpPr>
      <cdr:spPr>
        <a:xfrm xmlns:a="http://schemas.openxmlformats.org/drawingml/2006/main">
          <a:off x="1143000" y="790574"/>
          <a:ext cx="5238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a:p>
      </cdr:txBody>
    </cdr:sp>
  </cdr:relSizeAnchor>
  <cdr:relSizeAnchor xmlns:cdr="http://schemas.openxmlformats.org/drawingml/2006/chartDrawing">
    <cdr:from>
      <cdr:x>0.26637</cdr:x>
      <cdr:y>0.28752</cdr:y>
    </cdr:from>
    <cdr:to>
      <cdr:x>0.40406</cdr:x>
      <cdr:y>0.36019</cdr:y>
    </cdr:to>
    <cdr:sp macro="" textlink="">
      <cdr:nvSpPr>
        <cdr:cNvPr id="5" name="文字方塊 4"/>
        <cdr:cNvSpPr txBox="1"/>
      </cdr:nvSpPr>
      <cdr:spPr>
        <a:xfrm xmlns:a="http://schemas.openxmlformats.org/drawingml/2006/main">
          <a:off x="1123950" y="866774"/>
          <a:ext cx="5810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zh-TW"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CD4FF-585E-4C86-B239-DBCFA0F4B3F7}" type="datetimeFigureOut">
              <a:rPr lang="zh-CN" altLang="en-US" smtClean="0"/>
              <a:t>2020/3/27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F128-1571-4DC6-97A1-DF53A7E9F17C}" type="slidenum">
              <a:rPr lang="zh-CN" altLang="en-US" smtClean="0"/>
              <a:t>‹#›</a:t>
            </a:fld>
            <a:endParaRPr lang="zh-CN" altLang="en-US"/>
          </a:p>
        </p:txBody>
      </p:sp>
    </p:spTree>
    <p:extLst>
      <p:ext uri="{BB962C8B-B14F-4D97-AF65-F5344CB8AC3E}">
        <p14:creationId xmlns:p14="http://schemas.microsoft.com/office/powerpoint/2010/main" val="152246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t>1</a:t>
            </a:fld>
            <a:endParaRPr lang="zh-CN" altLang="en-US"/>
          </a:p>
        </p:txBody>
      </p:sp>
    </p:spTree>
    <p:extLst>
      <p:ext uri="{BB962C8B-B14F-4D97-AF65-F5344CB8AC3E}">
        <p14:creationId xmlns:p14="http://schemas.microsoft.com/office/powerpoint/2010/main" val="260143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11</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t>13</a:t>
            </a:fld>
            <a:endParaRPr lang="zh-CN" altLang="en-US"/>
          </a:p>
        </p:txBody>
      </p:sp>
    </p:spTree>
    <p:extLst>
      <p:ext uri="{BB962C8B-B14F-4D97-AF65-F5344CB8AC3E}">
        <p14:creationId xmlns:p14="http://schemas.microsoft.com/office/powerpoint/2010/main" val="257807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14</a:t>
            </a:fld>
            <a:endParaRPr lang="zh-CN" altLang="en-US"/>
          </a:p>
        </p:txBody>
      </p:sp>
    </p:spTree>
    <p:extLst>
      <p:ext uri="{BB962C8B-B14F-4D97-AF65-F5344CB8AC3E}">
        <p14:creationId xmlns:p14="http://schemas.microsoft.com/office/powerpoint/2010/main" val="178330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15</a:t>
            </a:fld>
            <a:endParaRPr lang="zh-CN" altLang="en-US"/>
          </a:p>
        </p:txBody>
      </p:sp>
    </p:spTree>
    <p:extLst>
      <p:ext uri="{BB962C8B-B14F-4D97-AF65-F5344CB8AC3E}">
        <p14:creationId xmlns:p14="http://schemas.microsoft.com/office/powerpoint/2010/main" val="178330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16</a:t>
            </a:fld>
            <a:endParaRPr lang="zh-CN" altLang="en-US"/>
          </a:p>
        </p:txBody>
      </p:sp>
    </p:spTree>
    <p:extLst>
      <p:ext uri="{BB962C8B-B14F-4D97-AF65-F5344CB8AC3E}">
        <p14:creationId xmlns:p14="http://schemas.microsoft.com/office/powerpoint/2010/main" val="178330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17</a:t>
            </a:fld>
            <a:endParaRPr lang="zh-CN" altLang="en-US"/>
          </a:p>
        </p:txBody>
      </p:sp>
    </p:spTree>
    <p:extLst>
      <p:ext uri="{BB962C8B-B14F-4D97-AF65-F5344CB8AC3E}">
        <p14:creationId xmlns:p14="http://schemas.microsoft.com/office/powerpoint/2010/main" val="178330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18</a:t>
            </a:fld>
            <a:endParaRPr lang="zh-CN" altLang="en-US"/>
          </a:p>
        </p:txBody>
      </p:sp>
    </p:spTree>
    <p:extLst>
      <p:ext uri="{BB962C8B-B14F-4D97-AF65-F5344CB8AC3E}">
        <p14:creationId xmlns:p14="http://schemas.microsoft.com/office/powerpoint/2010/main" val="82168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2</a:t>
            </a:fld>
            <a:endParaRPr lang="zh-CN" altLang="en-US"/>
          </a:p>
        </p:txBody>
      </p:sp>
    </p:spTree>
    <p:extLst>
      <p:ext uri="{BB962C8B-B14F-4D97-AF65-F5344CB8AC3E}">
        <p14:creationId xmlns:p14="http://schemas.microsoft.com/office/powerpoint/2010/main" val="178330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t>3</a:t>
            </a:fld>
            <a:endParaRPr lang="zh-CN" altLang="en-US"/>
          </a:p>
        </p:txBody>
      </p:sp>
    </p:spTree>
    <p:extLst>
      <p:ext uri="{BB962C8B-B14F-4D97-AF65-F5344CB8AC3E}">
        <p14:creationId xmlns:p14="http://schemas.microsoft.com/office/powerpoint/2010/main" val="257807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44090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t>6</a:t>
            </a:fld>
            <a:endParaRPr lang="zh-CN" altLang="en-US"/>
          </a:p>
        </p:txBody>
      </p:sp>
    </p:spTree>
    <p:extLst>
      <p:ext uri="{BB962C8B-B14F-4D97-AF65-F5344CB8AC3E}">
        <p14:creationId xmlns:p14="http://schemas.microsoft.com/office/powerpoint/2010/main" val="257807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4E4B560-F5CB-400D-9D4B-D14B3A4F0D7D}" type="datetime1">
              <a:rPr lang="zh-CN" altLang="en-US" smtClean="0"/>
              <a:t>2020/3/27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714769236"/>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695B21-617F-474C-BB25-92E967FC61B2}" type="datetime1">
              <a:rPr lang="zh-CN" altLang="en-US" smtClean="0"/>
              <a:t>2020/3/27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207618141"/>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B2306F8-F1E8-4C77-B5CE-745B7ABDAD7E}" type="datetime1">
              <a:rPr lang="zh-CN" altLang="en-US" smtClean="0"/>
              <a:t>2020/3/27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3583490112"/>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C0F67FD-FE2A-4A9A-88D8-7244D77F81F4}"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87067024"/>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037B1C-F16F-4E8B-906F-6317C2FFD7ED}"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9830612"/>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01806A4-A44D-478E-8426-B56A82C866E6}"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97217126"/>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7432B25-3F15-402B-BEDC-1C65841E0BD9}" type="datetime1">
              <a:rPr lang="zh-CN" altLang="en-US" smtClean="0">
                <a:solidFill>
                  <a:prstClr val="black"/>
                </a:solidFill>
              </a:rPr>
              <a:pPr/>
              <a:t>2020/3/27</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70983273"/>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AEA012F-7E66-48AB-AFC0-81686BEFB948}" type="datetime1">
              <a:rPr lang="zh-CN" altLang="en-US" smtClean="0">
                <a:solidFill>
                  <a:prstClr val="black"/>
                </a:solidFill>
              </a:rPr>
              <a:pPr/>
              <a:t>2020/3/27</a:t>
            </a:fld>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0520789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E779AD9-23E7-49EA-A34D-7FA559593D00}" type="datetime1">
              <a:rPr lang="zh-CN" altLang="en-US" smtClean="0">
                <a:solidFill>
                  <a:prstClr val="black"/>
                </a:solidFill>
              </a:rPr>
              <a:pPr/>
              <a:t>2020/3/27</a:t>
            </a:fld>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67971610"/>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65AF61A-FC87-43B9-8455-17D805F03D20}" type="datetime1">
              <a:rPr lang="zh-CN" altLang="en-US" smtClean="0">
                <a:solidFill>
                  <a:prstClr val="black"/>
                </a:solidFill>
              </a:rPr>
              <a:pPr/>
              <a:t>2020/3/27</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0942612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A2502EF-2668-4577-95B6-469BCABD388F}" type="datetime1">
              <a:rPr lang="zh-CN" altLang="en-US" smtClean="0">
                <a:solidFill>
                  <a:prstClr val="black"/>
                </a:solidFill>
              </a:rPr>
              <a:pPr/>
              <a:t>2020/3/27</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79668546"/>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6A25ACA-FD05-4C31-996E-D59537657AA1}" type="datetime1">
              <a:rPr lang="zh-CN" altLang="en-US" smtClean="0"/>
              <a:t>2020/3/27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1139935571"/>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00F49-FAA3-488E-9B66-67E0E2886D59}" type="datetime1">
              <a:rPr lang="zh-CN" altLang="en-US" smtClean="0">
                <a:solidFill>
                  <a:prstClr val="black"/>
                </a:solidFill>
              </a:rPr>
              <a:pPr/>
              <a:t>2020/3/27</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68748063"/>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8927E6-E34C-4FCE-A97D-6AE957C5A05D}"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47787547"/>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1F70B09-8F39-4842-839A-D64C8B6DC02C}"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99766493"/>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C0F67FD-FE2A-4A9A-88D8-7244D77F81F4}"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8628986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037B1C-F16F-4E8B-906F-6317C2FFD7ED}"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3525931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01806A4-A44D-478E-8426-B56A82C866E6}"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64255240"/>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7432B25-3F15-402B-BEDC-1C65841E0BD9}" type="datetime1">
              <a:rPr lang="zh-CN" altLang="en-US" smtClean="0">
                <a:solidFill>
                  <a:prstClr val="black"/>
                </a:solidFill>
              </a:rPr>
              <a:pPr/>
              <a:t>2020/3/27</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77780739"/>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AEA012F-7E66-48AB-AFC0-81686BEFB948}" type="datetime1">
              <a:rPr lang="zh-CN" altLang="en-US" smtClean="0">
                <a:solidFill>
                  <a:prstClr val="black"/>
                </a:solidFill>
              </a:rPr>
              <a:pPr/>
              <a:t>2020/3/27</a:t>
            </a:fld>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6291725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E779AD9-23E7-49EA-A34D-7FA559593D00}" type="datetime1">
              <a:rPr lang="zh-CN" altLang="en-US" smtClean="0">
                <a:solidFill>
                  <a:prstClr val="black"/>
                </a:solidFill>
              </a:rPr>
              <a:pPr/>
              <a:t>2020/3/27</a:t>
            </a:fld>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37013589"/>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65AF61A-FC87-43B9-8455-17D805F03D20}" type="datetime1">
              <a:rPr lang="zh-CN" altLang="en-US" smtClean="0">
                <a:solidFill>
                  <a:prstClr val="black"/>
                </a:solidFill>
              </a:rPr>
              <a:pPr/>
              <a:t>2020/3/27</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38960377"/>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21622D2-6CB8-42E4-B9E6-4063D2253BEA}" type="datetime1">
              <a:rPr lang="zh-CN" altLang="en-US" smtClean="0"/>
              <a:t>2020/3/27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1133486839"/>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A2502EF-2668-4577-95B6-469BCABD388F}" type="datetime1">
              <a:rPr lang="zh-CN" altLang="en-US" smtClean="0">
                <a:solidFill>
                  <a:prstClr val="black"/>
                </a:solidFill>
              </a:rPr>
              <a:pPr/>
              <a:t>2020/3/27</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49494904"/>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00F49-FAA3-488E-9B66-67E0E2886D59}" type="datetime1">
              <a:rPr lang="zh-CN" altLang="en-US" smtClean="0">
                <a:solidFill>
                  <a:prstClr val="black"/>
                </a:solidFill>
              </a:rPr>
              <a:pPr/>
              <a:t>2020/3/27</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47975361"/>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8927E6-E34C-4FCE-A97D-6AE957C5A05D}"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17550841"/>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1F70B09-8F39-4842-839A-D64C8B6DC02C}" type="datetime1">
              <a:rPr lang="zh-CN" altLang="en-US" smtClean="0">
                <a:solidFill>
                  <a:prstClr val="black"/>
                </a:solidFill>
              </a:rPr>
              <a:pPr/>
              <a:t>2020/3/27</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320372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7BCAAAA-2B1A-439B-A65A-256BD7740BAD}" type="datetime1">
              <a:rPr lang="zh-CN" altLang="en-US" smtClean="0"/>
              <a:t>2020/3/27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389573101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7117BD5-1414-4B58-9910-A5AEA31E133F}" type="datetime1">
              <a:rPr lang="zh-CN" altLang="en-US" smtClean="0"/>
              <a:t>2020/3/27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1722637832"/>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9A1838B-E3A6-46F7-9EDE-ED96E91EC94E}" type="datetime1">
              <a:rPr lang="zh-CN" altLang="en-US" smtClean="0"/>
              <a:t>2020/3/27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267447348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C88169B-7BF4-4A3F-91F4-89F66AFF49EC}" type="datetime1">
              <a:rPr lang="zh-CN" altLang="en-US" smtClean="0"/>
              <a:t>2020/3/27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1141501859"/>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4925F7A-F64F-4EA8-8879-7A501980AA7C}" type="datetime1">
              <a:rPr lang="zh-CN" altLang="en-US" smtClean="0"/>
              <a:t>2020/3/27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3918004115"/>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0B9C37D-0216-404F-8F43-440A135AE7D8}" type="datetime1">
              <a:rPr lang="zh-CN" altLang="en-US" smtClean="0"/>
              <a:t>2020/3/27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84291133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62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299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937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56968" y="3260846"/>
            <a:ext cx="5761404" cy="1829769"/>
          </a:xfrm>
          <a:prstGeom prst="rect">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bg1"/>
                </a:solidFill>
                <a:latin typeface="微软雅黑" pitchFamily="34" charset="-122"/>
                <a:ea typeface="微软雅黑" pitchFamily="34" charset="-122"/>
              </a:rPr>
              <a:t>弘憶國際股份有限公司</a:t>
            </a:r>
            <a:r>
              <a:rPr lang="en-US" altLang="zh-TW" sz="2800" dirty="0">
                <a:solidFill>
                  <a:schemeClr val="bg1"/>
                </a:solidFill>
                <a:latin typeface="微软雅黑" pitchFamily="34" charset="-122"/>
                <a:ea typeface="STXihei"/>
              </a:rPr>
              <a:t>(3312</a:t>
            </a:r>
            <a:r>
              <a:rPr lang="en-US" altLang="zh-TW" sz="2800" dirty="0" smtClean="0">
                <a:solidFill>
                  <a:schemeClr val="bg1"/>
                </a:solidFill>
                <a:latin typeface="微软雅黑" pitchFamily="34" charset="-122"/>
                <a:ea typeface="STXihei"/>
              </a:rPr>
              <a:t>)</a:t>
            </a:r>
          </a:p>
          <a:p>
            <a:pPr>
              <a:lnSpc>
                <a:spcPts val="3360"/>
              </a:lnSpc>
            </a:pPr>
            <a:endParaRPr lang="en-US" altLang="zh-TW" dirty="0" smtClean="0">
              <a:solidFill>
                <a:schemeClr val="bg1"/>
              </a:solidFill>
              <a:latin typeface="微软雅黑" pitchFamily="34" charset="-122"/>
              <a:ea typeface="STXihei"/>
            </a:endParaRPr>
          </a:p>
          <a:p>
            <a:r>
              <a:rPr lang="en-US" altLang="zh-TW" sz="2800" dirty="0">
                <a:solidFill>
                  <a:schemeClr val="bg1"/>
                </a:solidFill>
                <a:latin typeface="微软雅黑" pitchFamily="34" charset="-122"/>
                <a:ea typeface="STXihei"/>
              </a:rPr>
              <a:t>2019</a:t>
            </a:r>
            <a:r>
              <a:rPr lang="zh-TW" altLang="en-US" sz="2800" dirty="0" smtClean="0">
                <a:solidFill>
                  <a:schemeClr val="bg1"/>
                </a:solidFill>
                <a:latin typeface="微软雅黑" pitchFamily="34" charset="-122"/>
                <a:ea typeface="微软雅黑" pitchFamily="34" charset="-122"/>
              </a:rPr>
              <a:t>第</a:t>
            </a:r>
            <a:r>
              <a:rPr lang="zh-TW" altLang="en-US" sz="2800" dirty="0">
                <a:solidFill>
                  <a:schemeClr val="bg1"/>
                </a:solidFill>
                <a:latin typeface="微软雅黑" pitchFamily="34" charset="-122"/>
                <a:ea typeface="微软雅黑" pitchFamily="34" charset="-122"/>
              </a:rPr>
              <a:t>四</a:t>
            </a:r>
            <a:r>
              <a:rPr lang="zh-TW" altLang="en-US" sz="2800" dirty="0" smtClean="0">
                <a:solidFill>
                  <a:schemeClr val="bg1"/>
                </a:solidFill>
                <a:latin typeface="微软雅黑" pitchFamily="34" charset="-122"/>
                <a:ea typeface="微软雅黑" pitchFamily="34" charset="-122"/>
              </a:rPr>
              <a:t>季</a:t>
            </a:r>
            <a:r>
              <a:rPr lang="zh-TW" altLang="en-US" sz="2800" dirty="0">
                <a:solidFill>
                  <a:schemeClr val="bg1"/>
                </a:solidFill>
                <a:latin typeface="微软雅黑" pitchFamily="34" charset="-122"/>
                <a:ea typeface="微软雅黑" pitchFamily="34" charset="-122"/>
              </a:rPr>
              <a:t>營運成果  法人</a:t>
            </a:r>
            <a:r>
              <a:rPr lang="zh-TW" altLang="en-US" sz="2800" dirty="0" smtClean="0">
                <a:solidFill>
                  <a:schemeClr val="bg1"/>
                </a:solidFill>
                <a:latin typeface="微软雅黑" pitchFamily="34" charset="-122"/>
                <a:ea typeface="微软雅黑" pitchFamily="34" charset="-122"/>
              </a:rPr>
              <a:t>說明</a:t>
            </a:r>
            <a:r>
              <a:rPr lang="zh-TW" altLang="en-US" sz="2800" dirty="0">
                <a:solidFill>
                  <a:schemeClr val="bg1"/>
                </a:solidFill>
                <a:latin typeface="微软雅黑" pitchFamily="34" charset="-122"/>
                <a:ea typeface="微软雅黑" pitchFamily="34" charset="-122"/>
              </a:rPr>
              <a:t>會</a:t>
            </a:r>
            <a:endParaRPr lang="en-US" altLang="zh-TW" sz="2800" dirty="0">
              <a:solidFill>
                <a:schemeClr val="bg1"/>
              </a:solidFill>
              <a:latin typeface="微软雅黑" pitchFamily="34" charset="-122"/>
              <a:ea typeface="STXihei"/>
            </a:endParaRPr>
          </a:p>
        </p:txBody>
      </p:sp>
      <p:sp>
        <p:nvSpPr>
          <p:cNvPr id="23" name="流程图: 摘录 22"/>
          <p:cNvSpPr/>
          <p:nvPr/>
        </p:nvSpPr>
        <p:spPr>
          <a:xfrm rot="5400000">
            <a:off x="-1158" y="2221623"/>
            <a:ext cx="459430" cy="456820"/>
          </a:xfrm>
          <a:prstGeom prst="flowChartExtract">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圖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605" y="1737812"/>
            <a:ext cx="4660186" cy="1523032"/>
          </a:xfrm>
          <a:prstGeom prst="rect">
            <a:avLst/>
          </a:prstGeom>
        </p:spPr>
      </p:pic>
      <p:sp>
        <p:nvSpPr>
          <p:cNvPr id="3" name="文字方塊 2"/>
          <p:cNvSpPr txBox="1"/>
          <p:nvPr/>
        </p:nvSpPr>
        <p:spPr>
          <a:xfrm>
            <a:off x="4499811" y="-2069432"/>
            <a:ext cx="184731" cy="369332"/>
          </a:xfrm>
          <a:prstGeom prst="rect">
            <a:avLst/>
          </a:prstGeom>
          <a:noFill/>
        </p:spPr>
        <p:txBody>
          <a:bodyPr wrap="none" rtlCol="0">
            <a:spAutoFit/>
          </a:bodyPr>
          <a:lstStyle/>
          <a:p>
            <a:endParaRPr kumimoji="1" lang="zh-TW" altLang="en-US" dirty="0"/>
          </a:p>
        </p:txBody>
      </p:sp>
      <p:sp>
        <p:nvSpPr>
          <p:cNvPr id="4" name="文字方塊 3"/>
          <p:cNvSpPr txBox="1"/>
          <p:nvPr/>
        </p:nvSpPr>
        <p:spPr>
          <a:xfrm>
            <a:off x="10708105" y="-914400"/>
            <a:ext cx="184731" cy="369332"/>
          </a:xfrm>
          <a:prstGeom prst="rect">
            <a:avLst/>
          </a:prstGeom>
          <a:noFill/>
        </p:spPr>
        <p:txBody>
          <a:bodyPr wrap="none" rtlCol="0">
            <a:spAutoFit/>
          </a:bodyPr>
          <a:lstStyle/>
          <a:p>
            <a:endParaRPr kumimoji="1" lang="zh-TW" altLang="en-US"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976" y="0"/>
            <a:ext cx="6118023" cy="6858001"/>
          </a:xfrm>
          <a:prstGeom prst="rect">
            <a:avLst/>
          </a:prstGeom>
        </p:spPr>
      </p:pic>
      <p:grpSp>
        <p:nvGrpSpPr>
          <p:cNvPr id="25" name="组合 24"/>
          <p:cNvGrpSpPr/>
          <p:nvPr/>
        </p:nvGrpSpPr>
        <p:grpSpPr>
          <a:xfrm>
            <a:off x="6508456" y="0"/>
            <a:ext cx="1851153" cy="6858001"/>
            <a:chOff x="6068322" y="-1"/>
            <a:chExt cx="2027756" cy="6870701"/>
          </a:xfrm>
        </p:grpSpPr>
        <p:sp>
          <p:nvSpPr>
            <p:cNvPr id="17" name="Freeform 10"/>
            <p:cNvSpPr>
              <a:spLocks/>
            </p:cNvSpPr>
            <p:nvPr/>
          </p:nvSpPr>
          <p:spPr bwMode="auto">
            <a:xfrm flipH="1">
              <a:off x="6068322"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11"/>
            <p:cNvSpPr>
              <a:spLocks/>
            </p:cNvSpPr>
            <p:nvPr/>
          </p:nvSpPr>
          <p:spPr bwMode="auto">
            <a:xfrm flipH="1">
              <a:off x="6190458"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2670124381"/>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0" y="1029135"/>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842375"/>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矩形 35"/>
          <p:cNvSpPr/>
          <p:nvPr/>
        </p:nvSpPr>
        <p:spPr>
          <a:xfrm>
            <a:off x="919727" y="342297"/>
            <a:ext cx="5874359" cy="615549"/>
          </a:xfrm>
          <a:prstGeom prst="rect">
            <a:avLst/>
          </a:prstGeom>
        </p:spPr>
        <p:txBody>
          <a:bodyPr wrap="none" lIns="121917" tIns="60958" rIns="121917" bIns="60958">
            <a:spAutoFit/>
          </a:bodyPr>
          <a:lstStyle/>
          <a:p>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合併綜合損益表</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季度</a:t>
            </a:r>
            <a:endParaRPr lang="zh-TW" altLang="en-US" sz="3200" b="1" dirty="0">
              <a:solidFill>
                <a:srgbClr val="002060"/>
              </a:solidFill>
              <a:latin typeface="Adobe 繁黑體 Std B" pitchFamily="34" charset="-120"/>
              <a:ea typeface="Adobe 繁黑體 Std B" pitchFamily="34" charset="-120"/>
            </a:endParaRPr>
          </a:p>
        </p:txBody>
      </p:sp>
      <p:graphicFrame>
        <p:nvGraphicFramePr>
          <p:cNvPr id="37" name="表格 36"/>
          <p:cNvGraphicFramePr>
            <a:graphicFrameLocks noGrp="1"/>
          </p:cNvGraphicFramePr>
          <p:nvPr>
            <p:extLst>
              <p:ext uri="{D42A27DB-BD31-4B8C-83A1-F6EECF244321}">
                <p14:modId xmlns:p14="http://schemas.microsoft.com/office/powerpoint/2010/main" val="1766769252"/>
              </p:ext>
            </p:extLst>
          </p:nvPr>
        </p:nvGraphicFramePr>
        <p:xfrm>
          <a:off x="780854" y="1481958"/>
          <a:ext cx="10517613" cy="4889773"/>
        </p:xfrm>
        <a:graphic>
          <a:graphicData uri="http://schemas.openxmlformats.org/drawingml/2006/table">
            <a:tbl>
              <a:tblPr/>
              <a:tblGrid>
                <a:gridCol w="2473595"/>
                <a:gridCol w="69678"/>
                <a:gridCol w="1637450"/>
                <a:gridCol w="150971"/>
                <a:gridCol w="1637450"/>
                <a:gridCol w="150971"/>
                <a:gridCol w="1637450"/>
                <a:gridCol w="69678"/>
                <a:gridCol w="1265830"/>
                <a:gridCol w="154840"/>
                <a:gridCol w="1269700"/>
              </a:tblGrid>
              <a:tr h="282916">
                <a:tc gridSpan="9">
                  <a:txBody>
                    <a:bodyPr/>
                    <a:lstStyle/>
                    <a:p>
                      <a:pPr algn="l" fontAlgn="ct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單位</a:t>
                      </a: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新台幣千元</a:t>
                      </a:r>
                      <a:r>
                        <a:rPr lang="en-US" altLang="zh-TW" sz="1800" b="1" i="0" u="none" strike="noStrike" dirty="0">
                          <a:solidFill>
                            <a:srgbClr val="000000"/>
                          </a:solidFill>
                          <a:effectLst/>
                          <a:latin typeface="微軟正黑體"/>
                        </a:rPr>
                        <a:t>)</a:t>
                      </a:r>
                    </a:p>
                  </a:txBody>
                  <a:tcPr marL="10564" marR="10564" marT="10564"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r>
              <a:tr h="294233">
                <a:tc>
                  <a:txBody>
                    <a:bodyPr/>
                    <a:lstStyle/>
                    <a:p>
                      <a:pPr algn="ctr" fontAlgn="ctr"/>
                      <a:r>
                        <a:rPr lang="zh-TW" altLang="en-US" sz="1800" b="1" i="0" u="none" strike="noStrike" dirty="0">
                          <a:solidFill>
                            <a:srgbClr val="000000"/>
                          </a:solidFill>
                          <a:effectLst/>
                          <a:latin typeface="微軟正黑體"/>
                        </a:rPr>
                        <a:t>項目</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1" u="none" strike="noStrike" kern="1200" dirty="0" smtClean="0">
                          <a:solidFill>
                            <a:srgbClr val="000000"/>
                          </a:solidFill>
                          <a:effectLst/>
                          <a:latin typeface="微軟正黑體"/>
                          <a:ea typeface="+mn-ea"/>
                          <a:cs typeface="+mn-cs"/>
                        </a:rPr>
                        <a:t>4Q19</a:t>
                      </a:r>
                      <a:endParaRPr lang="en-US" altLang="zh-TW" sz="1800" b="1" i="1"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1"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1" u="none" strike="noStrike" kern="1200" dirty="0" smtClean="0">
                          <a:solidFill>
                            <a:srgbClr val="000000"/>
                          </a:solidFill>
                          <a:effectLst/>
                          <a:latin typeface="微軟正黑體"/>
                          <a:ea typeface="+mn-ea"/>
                          <a:cs typeface="+mn-cs"/>
                        </a:rPr>
                        <a:t>3Q19</a:t>
                      </a:r>
                      <a:endParaRPr lang="en-US" altLang="zh-TW" sz="1800" b="1" i="1"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1"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1" u="none" strike="noStrike" kern="1200" dirty="0" smtClean="0">
                          <a:solidFill>
                            <a:srgbClr val="000000"/>
                          </a:solidFill>
                          <a:effectLst/>
                          <a:latin typeface="微軟正黑體"/>
                          <a:ea typeface="+mn-ea"/>
                          <a:cs typeface="+mn-cs"/>
                        </a:rPr>
                        <a:t>4Q18</a:t>
                      </a:r>
                      <a:endParaRPr lang="en-US" altLang="zh-TW" sz="1800" b="1" i="1"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ctr" fontAlgn="ctr"/>
                      <a:r>
                        <a:rPr lang="en-US" sz="1800" b="1" i="0" u="none" strike="noStrike" dirty="0" err="1" smtClean="0">
                          <a:solidFill>
                            <a:srgbClr val="0000FF"/>
                          </a:solidFill>
                          <a:effectLst/>
                          <a:latin typeface="微軟正黑體"/>
                        </a:rPr>
                        <a:t>QoQ</a:t>
                      </a:r>
                      <a:endParaRPr lang="en-US" sz="1800" b="1" i="0" u="none" strike="noStrike" dirty="0">
                        <a:solidFill>
                          <a:srgbClr val="0000FF"/>
                        </a:solidFill>
                        <a:effectLst/>
                        <a:latin typeface="微軟正黑體"/>
                      </a:endParaRPr>
                    </a:p>
                  </a:txBody>
                  <a:tcPr marL="10564" marR="10564" marT="105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algn="ctr" fontAlgn="ctr"/>
                      <a:r>
                        <a:rPr lang="en-US" sz="1800" b="1" i="0" u="none" strike="noStrike" dirty="0" smtClean="0">
                          <a:solidFill>
                            <a:srgbClr val="0000FF"/>
                          </a:solidFill>
                          <a:effectLst/>
                          <a:latin typeface="微軟正黑體"/>
                        </a:rPr>
                        <a:t>YoY</a:t>
                      </a:r>
                      <a:endParaRPr lang="en-US" sz="1800" b="1" i="0" u="none" strike="noStrike" dirty="0">
                        <a:solidFill>
                          <a:srgbClr val="0000FF"/>
                        </a:solidFill>
                        <a:effectLst/>
                        <a:latin typeface="微軟正黑體"/>
                      </a:endParaRPr>
                    </a:p>
                  </a:txBody>
                  <a:tcPr marL="10564" marR="10564" marT="10564" marB="0" anchor="ctr">
                    <a:lnL>
                      <a:noFill/>
                    </a:lnL>
                    <a:lnR>
                      <a:noFill/>
                    </a:lnR>
                    <a:lnT>
                      <a:noFill/>
                    </a:lnT>
                    <a:lnB w="12700" cap="flat" cmpd="sng" algn="ctr">
                      <a:solidFill>
                        <a:srgbClr val="000000"/>
                      </a:solidFill>
                      <a:prstDash val="solid"/>
                      <a:round/>
                      <a:headEnd type="none" w="med" len="med"/>
                      <a:tailEnd type="none" w="med" len="med"/>
                    </a:lnB>
                  </a:tcPr>
                </a:tc>
              </a:tr>
              <a:tr h="282916">
                <a:tc>
                  <a:txBody>
                    <a:bodyPr/>
                    <a:lstStyle/>
                    <a:p>
                      <a:pPr algn="l" fontAlgn="ctr"/>
                      <a:r>
                        <a:rPr lang="zh-TW" altLang="en-US" sz="1800" b="1" i="0" u="none" strike="noStrike" dirty="0">
                          <a:solidFill>
                            <a:srgbClr val="0000FF"/>
                          </a:solidFill>
                          <a:effectLst/>
                          <a:latin typeface="微軟正黑體"/>
                        </a:rPr>
                        <a:t>營業收入</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3,806,323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3,478,239 </a:t>
                      </a:r>
                    </a:p>
                  </a:txBody>
                  <a:tcPr marL="8467" marR="8467" marT="846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2,861,558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FF"/>
                          </a:solidFill>
                          <a:effectLst/>
                          <a:latin typeface="微軟正黑體"/>
                          <a:ea typeface="+mn-ea"/>
                          <a:cs typeface="+mn-cs"/>
                        </a:rPr>
                        <a:t>9.43%</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FF"/>
                          </a:solidFill>
                          <a:effectLst/>
                          <a:latin typeface="微軟正黑體"/>
                          <a:ea typeface="+mn-ea"/>
                          <a:cs typeface="+mn-cs"/>
                        </a:rPr>
                        <a:t>33.02%</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r>
              <a:tr h="282916">
                <a:tc>
                  <a:txBody>
                    <a:bodyPr/>
                    <a:lstStyle/>
                    <a:p>
                      <a:pPr algn="l" fontAlgn="ctr"/>
                      <a:r>
                        <a:rPr lang="zh-TW" altLang="en-US" sz="1800" b="1" i="0" u="none" strike="noStrike">
                          <a:solidFill>
                            <a:srgbClr val="000000"/>
                          </a:solidFill>
                          <a:effectLst/>
                          <a:latin typeface="微軟正黑體"/>
                        </a:rPr>
                        <a:t>營業成本</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3,640,746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3,312,946 </a:t>
                      </a: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2,743,303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94233">
                <a:tc>
                  <a:txBody>
                    <a:bodyPr/>
                    <a:lstStyle/>
                    <a:p>
                      <a:pPr algn="l" fontAlgn="ctr"/>
                      <a:r>
                        <a:rPr lang="zh-TW" altLang="en-US" sz="1800" b="1" i="0" u="none" strike="noStrike" dirty="0">
                          <a:solidFill>
                            <a:srgbClr val="0000FF"/>
                          </a:solidFill>
                          <a:effectLst/>
                          <a:latin typeface="微軟正黑體"/>
                        </a:rPr>
                        <a:t>營業毛利</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165,577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165,293 </a:t>
                      </a: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118,255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FF"/>
                          </a:solidFill>
                          <a:effectLst/>
                          <a:latin typeface="微軟正黑體"/>
                          <a:ea typeface="+mn-ea"/>
                          <a:cs typeface="+mn-cs"/>
                        </a:rPr>
                        <a:t>0.17%</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FF"/>
                          </a:solidFill>
                          <a:effectLst/>
                          <a:latin typeface="微軟正黑體"/>
                          <a:ea typeface="+mn-ea"/>
                          <a:cs typeface="+mn-cs"/>
                        </a:rPr>
                        <a:t>40.02%</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282916">
                <a:tc>
                  <a:txBody>
                    <a:bodyPr/>
                    <a:lstStyle/>
                    <a:p>
                      <a:pPr algn="l" fontAlgn="ctr"/>
                      <a:r>
                        <a:rPr lang="zh-TW" altLang="en-US" sz="1800" b="1" i="0" u="none" strike="noStrike">
                          <a:solidFill>
                            <a:srgbClr val="000000"/>
                          </a:solidFill>
                          <a:effectLst/>
                          <a:latin typeface="微軟正黑體"/>
                        </a:rPr>
                        <a:t>推銷費用</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63,383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59,821 </a:t>
                      </a:r>
                    </a:p>
                  </a:txBody>
                  <a:tcPr marL="8467" marR="8467" marT="846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21,849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r>
              <a:tr h="282916">
                <a:tc>
                  <a:txBody>
                    <a:bodyPr/>
                    <a:lstStyle/>
                    <a:p>
                      <a:pPr algn="l" fontAlgn="ctr"/>
                      <a:r>
                        <a:rPr lang="zh-TW" altLang="en-US" sz="1800" b="1" i="0" u="none" strike="noStrike" dirty="0">
                          <a:solidFill>
                            <a:srgbClr val="000000"/>
                          </a:solidFill>
                          <a:effectLst/>
                          <a:latin typeface="微軟正黑體"/>
                        </a:rPr>
                        <a:t>管理費用</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41,518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32,039 </a:t>
                      </a: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55,392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82916">
                <a:tc>
                  <a:txBody>
                    <a:bodyPr/>
                    <a:lstStyle/>
                    <a:p>
                      <a:pPr algn="l" fontAlgn="ctr"/>
                      <a:r>
                        <a:rPr lang="zh-TW" altLang="en-US" sz="1800" b="1" i="0" u="none" strike="noStrike" dirty="0">
                          <a:solidFill>
                            <a:srgbClr val="000000"/>
                          </a:solidFill>
                          <a:effectLst/>
                          <a:latin typeface="微軟正黑體"/>
                        </a:rPr>
                        <a:t>研究發展費用</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5,238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4,504 </a:t>
                      </a: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4,171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82916">
                <a:tc>
                  <a:txBody>
                    <a:bodyPr/>
                    <a:lstStyle/>
                    <a:p>
                      <a:pPr algn="l" fontAlgn="ctr"/>
                      <a:r>
                        <a:rPr lang="zh-TW" altLang="en-US" sz="1800" b="1" i="0" u="none" strike="noStrike">
                          <a:solidFill>
                            <a:srgbClr val="000000"/>
                          </a:solidFill>
                          <a:effectLst/>
                          <a:latin typeface="微軟正黑體"/>
                        </a:rPr>
                        <a:t>預期信用減損利益</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338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smtClean="0">
                          <a:solidFill>
                            <a:srgbClr val="000000"/>
                          </a:solidFill>
                          <a:effectLst/>
                          <a:latin typeface="微軟正黑體"/>
                          <a:ea typeface="+mn-ea"/>
                          <a:cs typeface="+mn-cs"/>
                        </a:rPr>
                        <a:t>919 </a:t>
                      </a:r>
                      <a:endParaRPr lang="en-US" altLang="zh-TW" sz="1800" b="1" i="0"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4,007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82916">
                <a:tc>
                  <a:txBody>
                    <a:bodyPr/>
                    <a:lstStyle/>
                    <a:p>
                      <a:pPr algn="l" fontAlgn="ctr"/>
                      <a:r>
                        <a:rPr lang="zh-TW" altLang="en-US" sz="1800" b="1" i="0" u="none" strike="noStrike">
                          <a:solidFill>
                            <a:srgbClr val="000000"/>
                          </a:solidFill>
                          <a:effectLst/>
                          <a:latin typeface="微軟正黑體"/>
                        </a:rPr>
                        <a:t>營業費用合計</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110,477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smtClean="0">
                          <a:solidFill>
                            <a:srgbClr val="000000"/>
                          </a:solidFill>
                          <a:effectLst/>
                          <a:latin typeface="微軟正黑體"/>
                          <a:ea typeface="+mn-ea"/>
                          <a:cs typeface="+mn-cs"/>
                        </a:rPr>
                        <a:t>97,283 </a:t>
                      </a:r>
                      <a:endParaRPr lang="en-US" altLang="zh-TW" sz="1800" b="1" i="0"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85,419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94233">
                <a:tc>
                  <a:txBody>
                    <a:bodyPr/>
                    <a:lstStyle/>
                    <a:p>
                      <a:pPr algn="l" fontAlgn="ctr"/>
                      <a:r>
                        <a:rPr lang="zh-TW" altLang="en-US" sz="1800" b="1" i="0" u="none" strike="noStrike" dirty="0">
                          <a:solidFill>
                            <a:srgbClr val="0000FF"/>
                          </a:solidFill>
                          <a:effectLst/>
                          <a:latin typeface="微軟正黑體"/>
                        </a:rPr>
                        <a:t>營業淨利</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55,100 </a:t>
                      </a:r>
                    </a:p>
                  </a:txBody>
                  <a:tcPr marL="6350" marR="6350" marT="635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smtClean="0">
                          <a:solidFill>
                            <a:srgbClr val="000000"/>
                          </a:solidFill>
                          <a:effectLst/>
                          <a:latin typeface="微軟正黑體"/>
                          <a:ea typeface="+mn-ea"/>
                          <a:cs typeface="+mn-cs"/>
                        </a:rPr>
                        <a:t>68,010 </a:t>
                      </a:r>
                      <a:endParaRPr lang="en-US" altLang="zh-TW" sz="1800" b="1" i="0" u="none" strike="noStrike" kern="1200" dirty="0">
                        <a:solidFill>
                          <a:srgbClr val="000000"/>
                        </a:solidFill>
                        <a:effectLst/>
                        <a:latin typeface="微軟正黑體"/>
                        <a:ea typeface="+mn-ea"/>
                        <a:cs typeface="+mn-cs"/>
                      </a:endParaRPr>
                    </a:p>
                  </a:txBody>
                  <a:tcPr marL="8467" marR="8467" marT="846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32,836 </a:t>
                      </a:r>
                    </a:p>
                  </a:txBody>
                  <a:tcPr marL="6350" marR="6350" marT="635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FF"/>
                          </a:solidFill>
                          <a:effectLst/>
                          <a:latin typeface="微軟正黑體"/>
                          <a:ea typeface="+mn-ea"/>
                          <a:cs typeface="+mn-cs"/>
                        </a:rPr>
                        <a:t>(18.98%)</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FF"/>
                          </a:solidFill>
                          <a:effectLst/>
                          <a:latin typeface="微軟正黑體"/>
                          <a:ea typeface="+mn-ea"/>
                          <a:cs typeface="+mn-cs"/>
                        </a:rPr>
                        <a:t>67.80%</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282916">
                <a:tc>
                  <a:txBody>
                    <a:bodyPr/>
                    <a:lstStyle/>
                    <a:p>
                      <a:pPr algn="l" fontAlgn="ctr"/>
                      <a:r>
                        <a:rPr lang="zh-TW" altLang="en-US" sz="1800" b="1" i="0" u="none" strike="noStrike">
                          <a:solidFill>
                            <a:srgbClr val="000000"/>
                          </a:solidFill>
                          <a:effectLst/>
                          <a:latin typeface="微軟正黑體"/>
                        </a:rPr>
                        <a:t>營業外收入及支出</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(5,603)</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(3,787)</a:t>
                      </a:r>
                    </a:p>
                  </a:txBody>
                  <a:tcPr marL="8467" marR="8467" marT="846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(451)</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r>
              <a:tr h="282916">
                <a:tc>
                  <a:txBody>
                    <a:bodyPr/>
                    <a:lstStyle/>
                    <a:p>
                      <a:pPr algn="l" fontAlgn="ctr"/>
                      <a:r>
                        <a:rPr lang="zh-TW" altLang="en-US" sz="1800" b="1" i="0" u="none" strike="noStrike">
                          <a:solidFill>
                            <a:srgbClr val="000000"/>
                          </a:solidFill>
                          <a:effectLst/>
                          <a:latin typeface="微軟正黑體"/>
                        </a:rPr>
                        <a:t>稅前淨利</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49,497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smtClean="0">
                          <a:solidFill>
                            <a:srgbClr val="000000"/>
                          </a:solidFill>
                          <a:effectLst/>
                          <a:latin typeface="微軟正黑體"/>
                          <a:ea typeface="+mn-ea"/>
                          <a:cs typeface="+mn-cs"/>
                        </a:rPr>
                        <a:t>64,223 </a:t>
                      </a:r>
                      <a:endParaRPr lang="en-US" altLang="zh-TW" sz="1800" b="1" i="0"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32,385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82916">
                <a:tc>
                  <a:txBody>
                    <a:bodyPr/>
                    <a:lstStyle/>
                    <a:p>
                      <a:pPr algn="l" fontAlgn="ctr"/>
                      <a:r>
                        <a:rPr lang="zh-TW" altLang="en-US" sz="1800" b="1" i="0" u="none" strike="noStrike">
                          <a:solidFill>
                            <a:srgbClr val="000000"/>
                          </a:solidFill>
                          <a:effectLst/>
                          <a:latin typeface="微軟正黑體"/>
                        </a:rPr>
                        <a:t>所得稅費用</a:t>
                      </a:r>
                      <a:r>
                        <a:rPr lang="en-US" altLang="zh-TW" sz="1800" b="1" i="0" u="none" strike="noStrike">
                          <a:solidFill>
                            <a:srgbClr val="000000"/>
                          </a:solidFill>
                          <a:effectLst/>
                          <a:latin typeface="微軟正黑體"/>
                        </a:rPr>
                        <a:t>(</a:t>
                      </a:r>
                      <a:r>
                        <a:rPr lang="zh-TW" altLang="en-US" sz="1800" b="1" i="0" u="none" strike="noStrike">
                          <a:solidFill>
                            <a:srgbClr val="000000"/>
                          </a:solidFill>
                          <a:effectLst/>
                          <a:latin typeface="微軟正黑體"/>
                        </a:rPr>
                        <a:t>利益</a:t>
                      </a:r>
                      <a:r>
                        <a:rPr lang="en-US" altLang="zh-TW" sz="1800" b="1" i="0" u="none" strike="noStrike">
                          <a:solidFill>
                            <a:srgbClr val="000000"/>
                          </a:solidFill>
                          <a:effectLst/>
                          <a:latin typeface="微軟正黑體"/>
                        </a:rPr>
                        <a:t>)</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15,888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17,717 </a:t>
                      </a:r>
                    </a:p>
                  </a:txBody>
                  <a:tcPr marL="8467" marR="8467" marT="846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7,873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94233">
                <a:tc>
                  <a:txBody>
                    <a:bodyPr/>
                    <a:lstStyle/>
                    <a:p>
                      <a:pPr algn="l" fontAlgn="ctr"/>
                      <a:r>
                        <a:rPr lang="zh-TW" altLang="en-US" sz="1800" b="1" i="0" u="none" strike="noStrike" dirty="0">
                          <a:solidFill>
                            <a:srgbClr val="0000FF"/>
                          </a:solidFill>
                          <a:effectLst/>
                          <a:latin typeface="微軟正黑體"/>
                        </a:rPr>
                        <a:t>本期淨利</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33,609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smtClean="0">
                          <a:solidFill>
                            <a:srgbClr val="000000"/>
                          </a:solidFill>
                          <a:effectLst/>
                          <a:latin typeface="微軟正黑體"/>
                          <a:ea typeface="+mn-ea"/>
                          <a:cs typeface="+mn-cs"/>
                        </a:rPr>
                        <a:t>46,506 </a:t>
                      </a:r>
                      <a:endParaRPr lang="en-US" altLang="zh-TW" sz="1800" b="1" i="0" u="none" strike="noStrike" kern="1200" dirty="0">
                        <a:solidFill>
                          <a:srgbClr val="000000"/>
                        </a:solidFill>
                        <a:effectLst/>
                        <a:latin typeface="微軟正黑體"/>
                        <a:ea typeface="+mn-ea"/>
                        <a:cs typeface="+mn-cs"/>
                      </a:endParaRP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24,512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FF"/>
                          </a:solidFill>
                          <a:effectLst/>
                          <a:latin typeface="微軟正黑體"/>
                          <a:ea typeface="+mn-ea"/>
                          <a:cs typeface="+mn-cs"/>
                        </a:rPr>
                        <a:t>(27.73%)</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FF"/>
                          </a:solidFill>
                          <a:effectLst/>
                          <a:latin typeface="微軟正黑體"/>
                          <a:ea typeface="+mn-ea"/>
                          <a:cs typeface="+mn-cs"/>
                        </a:rPr>
                        <a:t>37.11%</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294233">
                <a:tc>
                  <a:txBody>
                    <a:bodyPr/>
                    <a:lstStyle/>
                    <a:p>
                      <a:pPr algn="l" fontAlgn="ctr"/>
                      <a:r>
                        <a:rPr lang="zh-TW" altLang="en-US" sz="1800" b="1" i="0" u="none" strike="noStrike">
                          <a:solidFill>
                            <a:srgbClr val="000000"/>
                          </a:solidFill>
                          <a:effectLst/>
                          <a:latin typeface="微軟正黑體"/>
                        </a:rPr>
                        <a:t>每股盈餘</a:t>
                      </a:r>
                      <a:r>
                        <a:rPr lang="en-US" altLang="zh-TW" sz="1800" b="1" i="0" u="none" strike="noStrike">
                          <a:solidFill>
                            <a:srgbClr val="000000"/>
                          </a:solidFill>
                          <a:effectLst/>
                          <a:latin typeface="微軟正黑體"/>
                        </a:rPr>
                        <a:t>(</a:t>
                      </a:r>
                      <a:r>
                        <a:rPr lang="zh-TW" altLang="en-US" sz="1800" b="1" i="0" u="none" strike="noStrike">
                          <a:solidFill>
                            <a:srgbClr val="000000"/>
                          </a:solidFill>
                          <a:effectLst/>
                          <a:latin typeface="微軟正黑體"/>
                        </a:rPr>
                        <a:t>元</a:t>
                      </a:r>
                      <a:r>
                        <a:rPr lang="en-US" altLang="zh-TW" sz="1800" b="1" i="0" u="none" strike="noStrike">
                          <a:solidFill>
                            <a:srgbClr val="000000"/>
                          </a:solidFill>
                          <a:effectLst/>
                          <a:latin typeface="微軟正黑體"/>
                        </a:rPr>
                        <a:t>)</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0.28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0.39 </a:t>
                      </a:r>
                    </a:p>
                  </a:txBody>
                  <a:tcPr marL="8467" marR="8467" marT="846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0.22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a:endParaRPr>
                    </a:p>
                  </a:txBody>
                  <a:tcPr marL="10564" marR="10564" marT="105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ctr" fontAlgn="ctr"/>
                      <a:endParaRPr lang="zh-TW" altLang="en-US" sz="1800" b="1" i="0" u="none" strike="noStrike">
                        <a:solidFill>
                          <a:srgbClr val="000000"/>
                        </a:solidFill>
                        <a:effectLst/>
                        <a:latin typeface="微軟正黑體"/>
                      </a:endParaRPr>
                    </a:p>
                  </a:txBody>
                  <a:tcPr marL="10564" marR="10564" marT="10564" marB="0" anchor="ctr">
                    <a:lnL>
                      <a:noFill/>
                    </a:lnL>
                    <a:lnR>
                      <a:noFill/>
                    </a:lnR>
                    <a:lnT w="12700" cap="flat" cmpd="sng" algn="ctr">
                      <a:solidFill>
                        <a:srgbClr val="000000"/>
                      </a:solidFill>
                      <a:prstDash val="solid"/>
                      <a:round/>
                      <a:headEnd type="none" w="med" len="med"/>
                      <a:tailEnd type="none" w="med" len="med"/>
                    </a:lnT>
                    <a:lnB>
                      <a:noFill/>
                    </a:lnB>
                  </a:tcPr>
                </a:tc>
              </a:tr>
              <a:tr h="272540">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ctr"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r>
            </a:tbl>
          </a:graphicData>
        </a:graphic>
      </p:graphicFrame>
    </p:spTree>
    <p:extLst>
      <p:ext uri="{BB962C8B-B14F-4D97-AF65-F5344CB8AC3E}">
        <p14:creationId xmlns:p14="http://schemas.microsoft.com/office/powerpoint/2010/main" val="3681219489"/>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19487" y="974726"/>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1" y="6858000"/>
            <a:ext cx="12211487" cy="189185"/>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矩形 35"/>
          <p:cNvSpPr/>
          <p:nvPr/>
        </p:nvSpPr>
        <p:spPr>
          <a:xfrm>
            <a:off x="919727" y="342297"/>
            <a:ext cx="5874359" cy="615549"/>
          </a:xfrm>
          <a:prstGeom prst="rect">
            <a:avLst/>
          </a:prstGeom>
        </p:spPr>
        <p:txBody>
          <a:bodyPr wrap="none" lIns="121917" tIns="60958" rIns="121917" bIns="60958">
            <a:spAutoFit/>
          </a:bodyPr>
          <a:lstStyle/>
          <a:p>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合併綜合損益表</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年度</a:t>
            </a:r>
          </a:p>
        </p:txBody>
      </p:sp>
      <p:graphicFrame>
        <p:nvGraphicFramePr>
          <p:cNvPr id="37" name="表格 36"/>
          <p:cNvGraphicFramePr>
            <a:graphicFrameLocks noGrp="1"/>
          </p:cNvGraphicFramePr>
          <p:nvPr>
            <p:extLst>
              <p:ext uri="{D42A27DB-BD31-4B8C-83A1-F6EECF244321}">
                <p14:modId xmlns:p14="http://schemas.microsoft.com/office/powerpoint/2010/main" val="951376275"/>
              </p:ext>
            </p:extLst>
          </p:nvPr>
        </p:nvGraphicFramePr>
        <p:xfrm>
          <a:off x="591147" y="1396998"/>
          <a:ext cx="10575326" cy="5145691"/>
        </p:xfrm>
        <a:graphic>
          <a:graphicData uri="http://schemas.openxmlformats.org/drawingml/2006/table">
            <a:tbl>
              <a:tblPr/>
              <a:tblGrid>
                <a:gridCol w="2753991"/>
                <a:gridCol w="393425"/>
                <a:gridCol w="2093035"/>
                <a:gridCol w="975702"/>
                <a:gridCol w="1841239"/>
                <a:gridCol w="865539"/>
                <a:gridCol w="1652395"/>
              </a:tblGrid>
              <a:tr h="322272">
                <a:tc gridSpan="7">
                  <a:txBody>
                    <a:bodyPr/>
                    <a:lstStyle/>
                    <a:p>
                      <a:pPr algn="l" fontAlgn="ct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單位</a:t>
                      </a: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新台幣千元</a:t>
                      </a:r>
                      <a:r>
                        <a:rPr lang="en-US" altLang="zh-TW" sz="1800" b="1" i="0" u="none" strike="noStrike" dirty="0">
                          <a:solidFill>
                            <a:srgbClr val="000000"/>
                          </a:solidFill>
                          <a:effectLst/>
                          <a:latin typeface="微軟正黑體"/>
                        </a:rPr>
                        <a:t>)</a:t>
                      </a:r>
                    </a:p>
                  </a:txBody>
                  <a:tcPr marL="10553" marR="10553" marT="10553"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2290">
                <a:tc>
                  <a:txBody>
                    <a:bodyPr/>
                    <a:lstStyle/>
                    <a:p>
                      <a:pPr algn="ctr" fontAlgn="ctr"/>
                      <a:r>
                        <a:rPr lang="zh-TW" altLang="en-US" sz="1800" b="1" i="0" u="none" strike="noStrike">
                          <a:solidFill>
                            <a:srgbClr val="000000"/>
                          </a:solidFill>
                          <a:effectLst/>
                          <a:latin typeface="微軟正黑體"/>
                        </a:rPr>
                        <a:t>項目</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r>
                        <a:rPr lang="en-US" altLang="zh-TW" sz="1800" b="1" i="1" u="none" strike="noStrike" kern="1200" dirty="0" smtClean="0">
                          <a:solidFill>
                            <a:srgbClr val="000000"/>
                          </a:solidFill>
                          <a:effectLst/>
                          <a:latin typeface="微軟正黑體"/>
                          <a:ea typeface="+mn-ea"/>
                          <a:cs typeface="+mn-cs"/>
                        </a:rPr>
                        <a:t>20</a:t>
                      </a:r>
                      <a:r>
                        <a:rPr lang="en-US" sz="1800" b="1" i="1" u="none" strike="noStrike" kern="1200" dirty="0" smtClean="0">
                          <a:solidFill>
                            <a:srgbClr val="000000"/>
                          </a:solidFill>
                          <a:effectLst/>
                          <a:latin typeface="微軟正黑體"/>
                          <a:ea typeface="+mn-ea"/>
                          <a:cs typeface="+mn-cs"/>
                        </a:rPr>
                        <a:t>19</a:t>
                      </a:r>
                      <a:r>
                        <a:rPr lang="zh-TW" altLang="en-US" sz="1800" b="1" i="1" u="none" strike="noStrike" kern="1200" dirty="0" smtClean="0">
                          <a:solidFill>
                            <a:srgbClr val="000000"/>
                          </a:solidFill>
                          <a:effectLst/>
                          <a:latin typeface="微軟正黑體"/>
                          <a:ea typeface="+mn-ea"/>
                          <a:cs typeface="+mn-cs"/>
                        </a:rPr>
                        <a:t> </a:t>
                      </a:r>
                      <a:r>
                        <a:rPr lang="en-US" altLang="zh-TW" sz="1800" b="1" i="1" u="none" strike="noStrike" kern="1200" dirty="0" smtClean="0">
                          <a:solidFill>
                            <a:srgbClr val="000000"/>
                          </a:solidFill>
                          <a:effectLst/>
                          <a:latin typeface="微軟正黑體"/>
                          <a:ea typeface="+mn-ea"/>
                          <a:cs typeface="+mn-cs"/>
                        </a:rPr>
                        <a:t>Y</a:t>
                      </a:r>
                      <a:endParaRPr lang="en-US" sz="1800" b="1" i="1"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1"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r>
                        <a:rPr lang="en-US" sz="1800" b="1" i="1" u="none" strike="noStrike" kern="1200" dirty="0" smtClean="0">
                          <a:solidFill>
                            <a:srgbClr val="000000"/>
                          </a:solidFill>
                          <a:effectLst/>
                          <a:latin typeface="微軟正黑體"/>
                          <a:ea typeface="+mn-ea"/>
                          <a:cs typeface="+mn-cs"/>
                        </a:rPr>
                        <a:t>2018 Y</a:t>
                      </a:r>
                      <a:endParaRPr lang="en-US" sz="1800" b="1" i="1"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1"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algn="ctr" fontAlgn="ctr"/>
                      <a:r>
                        <a:rPr lang="en-US" sz="1800" b="1" i="0" u="none" strike="noStrike" dirty="0" smtClean="0">
                          <a:solidFill>
                            <a:srgbClr val="0000CC"/>
                          </a:solidFill>
                          <a:effectLst/>
                          <a:latin typeface="微軟正黑體"/>
                        </a:rPr>
                        <a:t>YoY</a:t>
                      </a:r>
                      <a:endParaRPr lang="en-US" sz="1800" b="1" i="0" u="none" strike="noStrike" dirty="0">
                        <a:solidFill>
                          <a:srgbClr val="0000CC"/>
                        </a:solidFill>
                        <a:effectLst/>
                        <a:latin typeface="微軟正黑體"/>
                      </a:endParaRPr>
                    </a:p>
                  </a:txBody>
                  <a:tcPr marL="10553" marR="10553" marT="10553" marB="0" anchor="ctr">
                    <a:lnL>
                      <a:noFill/>
                    </a:lnL>
                    <a:lnR>
                      <a:noFill/>
                    </a:lnR>
                    <a:lnT>
                      <a:noFill/>
                    </a:lnT>
                    <a:lnB w="12700" cap="flat" cmpd="sng" algn="ctr">
                      <a:solidFill>
                        <a:srgbClr val="000000"/>
                      </a:solidFill>
                      <a:prstDash val="solid"/>
                      <a:round/>
                      <a:headEnd type="none" w="med" len="med"/>
                      <a:tailEnd type="none" w="med" len="med"/>
                    </a:lnB>
                  </a:tcPr>
                </a:tc>
              </a:tr>
              <a:tr h="322272">
                <a:tc>
                  <a:txBody>
                    <a:bodyPr/>
                    <a:lstStyle/>
                    <a:p>
                      <a:pPr algn="l" fontAlgn="ctr"/>
                      <a:r>
                        <a:rPr lang="zh-TW" altLang="en-US" sz="1800" b="1" i="0" u="none" strike="noStrike">
                          <a:solidFill>
                            <a:srgbClr val="0000CC"/>
                          </a:solidFill>
                          <a:effectLst/>
                          <a:latin typeface="微軟正黑體"/>
                        </a:rPr>
                        <a:t>營業收入</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12,704,736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9,812,498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29.48%</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r>
              <a:tr h="322272">
                <a:tc>
                  <a:txBody>
                    <a:bodyPr/>
                    <a:lstStyle/>
                    <a:p>
                      <a:pPr algn="l" fontAlgn="ctr"/>
                      <a:r>
                        <a:rPr lang="zh-TW" altLang="en-US" sz="1800" b="1" i="0" u="none" strike="noStrike">
                          <a:solidFill>
                            <a:srgbClr val="000000"/>
                          </a:solidFill>
                          <a:effectLst/>
                          <a:latin typeface="微軟正黑體"/>
                        </a:rPr>
                        <a:t>營業成本</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12,106,748 </a:t>
                      </a:r>
                    </a:p>
                  </a:txBody>
                  <a:tcPr marL="6350" marR="6350" marT="6350" marB="0" anchor="ctr">
                    <a:lnL>
                      <a:noFill/>
                    </a:lnL>
                    <a:lnR>
                      <a:noFill/>
                    </a:lnR>
                    <a:lnT>
                      <a:noFill/>
                    </a:lnT>
                    <a:lnB>
                      <a:noFill/>
                    </a:lnB>
                  </a:tcPr>
                </a:tc>
                <a:tc>
                  <a:txBody>
                    <a:bodyPr/>
                    <a:lstStyle/>
                    <a:p>
                      <a:pPr algn="r"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9,368,342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a:ea typeface="+mn-ea"/>
                        <a:cs typeface="+mn-cs"/>
                      </a:endParaRPr>
                    </a:p>
                  </a:txBody>
                  <a:tcPr marL="6350" marR="6350" marT="6350" marB="0" anchor="ctr">
                    <a:lnL>
                      <a:noFill/>
                    </a:lnL>
                    <a:lnR>
                      <a:noFill/>
                    </a:lnR>
                    <a:lnT>
                      <a:noFill/>
                    </a:lnT>
                    <a:lnB>
                      <a:noFill/>
                    </a:lnB>
                  </a:tcPr>
                </a:tc>
              </a:tr>
              <a:tr h="322272">
                <a:tc>
                  <a:txBody>
                    <a:bodyPr/>
                    <a:lstStyle/>
                    <a:p>
                      <a:pPr algn="l" fontAlgn="ctr"/>
                      <a:r>
                        <a:rPr lang="zh-TW" altLang="en-US" sz="1800" b="1" i="0" u="none" strike="noStrike">
                          <a:solidFill>
                            <a:srgbClr val="0000CC"/>
                          </a:solidFill>
                          <a:effectLst/>
                          <a:latin typeface="微軟正黑體"/>
                        </a:rPr>
                        <a:t>營業毛利</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597,988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444,156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34.63%</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322272">
                <a:tc>
                  <a:txBody>
                    <a:bodyPr/>
                    <a:lstStyle/>
                    <a:p>
                      <a:pPr algn="l" fontAlgn="ctr"/>
                      <a:r>
                        <a:rPr lang="zh-TW" altLang="en-US" sz="1800" b="1" i="0" u="none" strike="noStrike">
                          <a:solidFill>
                            <a:srgbClr val="000000"/>
                          </a:solidFill>
                          <a:effectLst/>
                          <a:latin typeface="微軟正黑體"/>
                        </a:rPr>
                        <a:t>  推銷費用</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233,176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144,918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a:endParaRPr>
                    </a:p>
                  </a:txBody>
                  <a:tcPr marL="10553" marR="10553" marT="10553" marB="0" anchor="ctr">
                    <a:lnL>
                      <a:noFill/>
                    </a:lnL>
                    <a:lnR>
                      <a:noFill/>
                    </a:lnR>
                    <a:lnT w="12700" cap="flat" cmpd="sng" algn="ctr">
                      <a:solidFill>
                        <a:srgbClr val="000000"/>
                      </a:solidFill>
                      <a:prstDash val="solid"/>
                      <a:round/>
                      <a:headEnd type="none" w="med" len="med"/>
                      <a:tailEnd type="none" w="med" len="med"/>
                    </a:lnT>
                    <a:lnB>
                      <a:noFill/>
                    </a:lnB>
                  </a:tcPr>
                </a:tc>
              </a:tr>
              <a:tr h="322272">
                <a:tc>
                  <a:txBody>
                    <a:bodyPr/>
                    <a:lstStyle/>
                    <a:p>
                      <a:pPr algn="l" fontAlgn="ctr"/>
                      <a:r>
                        <a:rPr lang="zh-TW" altLang="en-US" sz="1800" b="1" i="0" u="none" strike="noStrike">
                          <a:solidFill>
                            <a:srgbClr val="000000"/>
                          </a:solidFill>
                          <a:effectLst/>
                          <a:latin typeface="微軟正黑體"/>
                        </a:rPr>
                        <a:t>  管理費用</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130,731 </a:t>
                      </a:r>
                    </a:p>
                  </a:txBody>
                  <a:tcPr marL="6350" marR="6350" marT="6350" marB="0" anchor="ctr">
                    <a:lnL>
                      <a:noFill/>
                    </a:lnL>
                    <a:lnR>
                      <a:noFill/>
                    </a:lnR>
                    <a:lnT>
                      <a:noFill/>
                    </a:lnT>
                    <a:lnB>
                      <a:noFill/>
                    </a:lnB>
                  </a:tcPr>
                </a:tc>
                <a:tc>
                  <a:txBody>
                    <a:bodyPr/>
                    <a:lstStyle/>
                    <a:p>
                      <a:pPr algn="r"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150,229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a:endParaRPr>
                    </a:p>
                  </a:txBody>
                  <a:tcPr marL="10553" marR="10553" marT="10553" marB="0" anchor="ctr">
                    <a:lnL>
                      <a:noFill/>
                    </a:lnL>
                    <a:lnR>
                      <a:noFill/>
                    </a:lnR>
                    <a:lnT>
                      <a:noFill/>
                    </a:lnT>
                    <a:lnB>
                      <a:noFill/>
                    </a:lnB>
                  </a:tcPr>
                </a:tc>
              </a:tr>
              <a:tr h="291593">
                <a:tc>
                  <a:txBody>
                    <a:bodyPr/>
                    <a:lstStyle/>
                    <a:p>
                      <a:pPr algn="l" fontAlgn="ctr"/>
                      <a:r>
                        <a:rPr lang="zh-TW" altLang="en-US" sz="1800" b="1" i="0" u="none" strike="noStrike">
                          <a:solidFill>
                            <a:srgbClr val="000000"/>
                          </a:solidFill>
                          <a:effectLst/>
                          <a:latin typeface="微軟正黑體"/>
                        </a:rPr>
                        <a:t>  研究發展費用</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19,783 </a:t>
                      </a:r>
                    </a:p>
                  </a:txBody>
                  <a:tcPr marL="6350" marR="6350" marT="6350" marB="0" anchor="ctr">
                    <a:lnL>
                      <a:noFill/>
                    </a:lnL>
                    <a:lnR>
                      <a:noFill/>
                    </a:lnR>
                    <a:lnT>
                      <a:noFill/>
                    </a:lnT>
                    <a:lnB>
                      <a:noFill/>
                    </a:lnB>
                  </a:tcPr>
                </a:tc>
                <a:tc>
                  <a:txBody>
                    <a:bodyPr/>
                    <a:lstStyle/>
                    <a:p>
                      <a:pPr algn="r"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18,694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a:endParaRPr>
                    </a:p>
                  </a:txBody>
                  <a:tcPr marL="10553" marR="10553" marT="10553" marB="0" anchor="ctr">
                    <a:lnL>
                      <a:noFill/>
                    </a:lnL>
                    <a:lnR>
                      <a:noFill/>
                    </a:lnR>
                    <a:lnT>
                      <a:noFill/>
                    </a:lnT>
                    <a:lnB>
                      <a:noFill/>
                    </a:lnB>
                  </a:tcPr>
                </a:tc>
              </a:tr>
              <a:tr h="322272">
                <a:tc>
                  <a:txBody>
                    <a:bodyPr/>
                    <a:lstStyle/>
                    <a:p>
                      <a:pPr algn="l" fontAlgn="ctr"/>
                      <a:r>
                        <a:rPr lang="zh-TW" altLang="en-US" sz="1800" b="1" i="0" u="none" strike="noStrike" dirty="0">
                          <a:solidFill>
                            <a:srgbClr val="000000"/>
                          </a:solidFill>
                          <a:effectLst/>
                          <a:latin typeface="微軟正黑體"/>
                        </a:rPr>
                        <a:t>  預期信用減損利益</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(3,101)</a:t>
                      </a:r>
                    </a:p>
                  </a:txBody>
                  <a:tcPr marL="6350" marR="6350" marT="6350" marB="0" anchor="ctr">
                    <a:lnL>
                      <a:noFill/>
                    </a:lnL>
                    <a:lnR>
                      <a:noFill/>
                    </a:lnR>
                    <a:lnT>
                      <a:noFill/>
                    </a:lnT>
                    <a:lnB>
                      <a:noFill/>
                    </a:lnB>
                  </a:tcPr>
                </a:tc>
                <a:tc>
                  <a:txBody>
                    <a:bodyPr/>
                    <a:lstStyle/>
                    <a:p>
                      <a:pPr algn="r"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(14,591)</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algn="ctr" fontAlgn="ctr"/>
                      <a:endParaRPr lang="zh-TW" altLang="en-US" sz="1800" b="1" i="0" u="none" strike="noStrike" dirty="0">
                        <a:solidFill>
                          <a:srgbClr val="0000CC"/>
                        </a:solidFill>
                        <a:effectLst/>
                        <a:latin typeface="微軟正黑體"/>
                      </a:endParaRPr>
                    </a:p>
                  </a:txBody>
                  <a:tcPr marL="10553" marR="10553" marT="10553" marB="0" anchor="ctr">
                    <a:lnL>
                      <a:noFill/>
                    </a:lnL>
                    <a:lnR>
                      <a:noFill/>
                    </a:lnR>
                    <a:lnT>
                      <a:noFill/>
                    </a:lnT>
                    <a:lnB>
                      <a:noFill/>
                    </a:lnB>
                  </a:tcPr>
                </a:tc>
              </a:tr>
              <a:tr h="322272">
                <a:tc>
                  <a:txBody>
                    <a:bodyPr/>
                    <a:lstStyle/>
                    <a:p>
                      <a:pPr algn="l" fontAlgn="ctr"/>
                      <a:r>
                        <a:rPr lang="zh-TW" altLang="en-US" sz="1800" b="1" i="0" u="none" strike="noStrike">
                          <a:solidFill>
                            <a:srgbClr val="000000"/>
                          </a:solidFill>
                          <a:effectLst/>
                          <a:latin typeface="微軟正黑體"/>
                        </a:rPr>
                        <a:t>    營業費用合計</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380,589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299,250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algn="ctr" fontAlgn="ctr"/>
                      <a:r>
                        <a:rPr lang="zh-TW" altLang="en-US" sz="1800" b="1" i="0" u="none" strike="noStrike" dirty="0">
                          <a:solidFill>
                            <a:srgbClr val="0000CC"/>
                          </a:solidFill>
                          <a:effectLst/>
                          <a:latin typeface="微軟正黑體"/>
                        </a:rPr>
                        <a:t>　</a:t>
                      </a:r>
                    </a:p>
                  </a:txBody>
                  <a:tcPr marL="10553" marR="10553" marT="10553" marB="0" anchor="ctr">
                    <a:lnL>
                      <a:noFill/>
                    </a:lnL>
                    <a:lnR>
                      <a:noFill/>
                    </a:lnR>
                    <a:lnT>
                      <a:noFill/>
                    </a:lnT>
                    <a:lnB w="12700" cap="flat" cmpd="sng" algn="ctr">
                      <a:solidFill>
                        <a:srgbClr val="000000"/>
                      </a:solidFill>
                      <a:prstDash val="solid"/>
                      <a:round/>
                      <a:headEnd type="none" w="med" len="med"/>
                      <a:tailEnd type="none" w="med" len="med"/>
                    </a:lnB>
                  </a:tcPr>
                </a:tc>
              </a:tr>
              <a:tr h="322272">
                <a:tc>
                  <a:txBody>
                    <a:bodyPr/>
                    <a:lstStyle/>
                    <a:p>
                      <a:pPr algn="l" fontAlgn="ctr"/>
                      <a:r>
                        <a:rPr lang="zh-TW" altLang="en-US" sz="1800" b="1" i="0" u="none" strike="noStrike">
                          <a:solidFill>
                            <a:srgbClr val="0000CC"/>
                          </a:solidFill>
                          <a:effectLst/>
                          <a:latin typeface="微軟正黑體"/>
                        </a:rPr>
                        <a:t>營業淨利</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217,399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144,906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50.03%</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r>
              <a:tr h="322272">
                <a:tc>
                  <a:txBody>
                    <a:bodyPr/>
                    <a:lstStyle/>
                    <a:p>
                      <a:pPr algn="l" fontAlgn="ctr"/>
                      <a:r>
                        <a:rPr lang="zh-TW" altLang="en-US" sz="1800" b="1" i="0" u="none" strike="noStrike">
                          <a:solidFill>
                            <a:srgbClr val="000000"/>
                          </a:solidFill>
                          <a:effectLst/>
                          <a:latin typeface="微軟正黑體"/>
                        </a:rPr>
                        <a:t>營業外收入及支出</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(10,584)</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(3,209)</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a:ea typeface="+mn-ea"/>
                        <a:cs typeface="+mn-cs"/>
                      </a:endParaRPr>
                    </a:p>
                  </a:txBody>
                  <a:tcPr marL="6350" marR="6350" marT="6350" marB="0" anchor="ctr">
                    <a:lnL>
                      <a:noFill/>
                    </a:lnL>
                    <a:lnR>
                      <a:noFill/>
                    </a:lnR>
                    <a:lnT>
                      <a:noFill/>
                    </a:lnT>
                    <a:lnB>
                      <a:noFill/>
                    </a:lnB>
                  </a:tcPr>
                </a:tc>
              </a:tr>
              <a:tr h="322272">
                <a:tc>
                  <a:txBody>
                    <a:bodyPr/>
                    <a:lstStyle/>
                    <a:p>
                      <a:pPr algn="l" fontAlgn="ctr"/>
                      <a:r>
                        <a:rPr lang="zh-TW" altLang="en-US" sz="1800" b="1" i="0" u="none" strike="noStrike">
                          <a:solidFill>
                            <a:srgbClr val="000000"/>
                          </a:solidFill>
                          <a:effectLst/>
                          <a:latin typeface="微軟正黑體"/>
                        </a:rPr>
                        <a:t>稅前淨利</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206,815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141,697 </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a:ea typeface="+mn-ea"/>
                        <a:cs typeface="+mn-cs"/>
                      </a:endParaRPr>
                    </a:p>
                  </a:txBody>
                  <a:tcPr marL="6350" marR="6350" marT="6350" marB="0" anchor="ctr">
                    <a:lnL>
                      <a:noFill/>
                    </a:lnL>
                    <a:lnR>
                      <a:noFill/>
                    </a:lnR>
                    <a:lnT>
                      <a:noFill/>
                    </a:lnT>
                    <a:lnB>
                      <a:noFill/>
                    </a:lnB>
                  </a:tcPr>
                </a:tc>
              </a:tr>
              <a:tr h="322272">
                <a:tc>
                  <a:txBody>
                    <a:bodyPr/>
                    <a:lstStyle/>
                    <a:p>
                      <a:pPr algn="l" fontAlgn="ctr"/>
                      <a:r>
                        <a:rPr lang="zh-TW" altLang="en-US" sz="1800" b="1" i="0" u="none" strike="noStrike">
                          <a:solidFill>
                            <a:srgbClr val="000000"/>
                          </a:solidFill>
                          <a:effectLst/>
                          <a:latin typeface="微軟正黑體"/>
                        </a:rPr>
                        <a:t>所得稅費用</a:t>
                      </a:r>
                      <a:r>
                        <a:rPr lang="en-US" altLang="zh-TW" sz="1800" b="1" i="0" u="none" strike="noStrike">
                          <a:solidFill>
                            <a:srgbClr val="000000"/>
                          </a:solidFill>
                          <a:effectLst/>
                          <a:latin typeface="微軟正黑體"/>
                        </a:rPr>
                        <a:t>(</a:t>
                      </a:r>
                      <a:r>
                        <a:rPr lang="zh-TW" altLang="en-US" sz="1800" b="1" i="0" u="none" strike="noStrike">
                          <a:solidFill>
                            <a:srgbClr val="000000"/>
                          </a:solidFill>
                          <a:effectLst/>
                          <a:latin typeface="微軟正黑體"/>
                        </a:rPr>
                        <a:t>利益</a:t>
                      </a:r>
                      <a:r>
                        <a:rPr lang="en-US" altLang="zh-TW" sz="1800" b="1" i="0" u="none" strike="noStrike">
                          <a:solidFill>
                            <a:srgbClr val="000000"/>
                          </a:solidFill>
                          <a:effectLst/>
                          <a:latin typeface="微軟正黑體"/>
                        </a:rPr>
                        <a:t>)</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51,898 </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3,236 </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a:ea typeface="+mn-ea"/>
                        <a:cs typeface="+mn-cs"/>
                      </a:endParaRPr>
                    </a:p>
                  </a:txBody>
                  <a:tcPr marL="6350" marR="6350" marT="6350" marB="0" anchor="ctr">
                    <a:lnL>
                      <a:noFill/>
                    </a:lnL>
                    <a:lnR>
                      <a:noFill/>
                    </a:lnR>
                    <a:lnT>
                      <a:noFill/>
                    </a:lnT>
                    <a:lnB>
                      <a:noFill/>
                    </a:lnB>
                  </a:tcPr>
                </a:tc>
              </a:tr>
              <a:tr h="322272">
                <a:tc>
                  <a:txBody>
                    <a:bodyPr/>
                    <a:lstStyle/>
                    <a:p>
                      <a:pPr algn="l" fontAlgn="ctr"/>
                      <a:r>
                        <a:rPr lang="zh-TW" altLang="en-US" sz="1800" b="1" i="0" u="none" strike="noStrike" dirty="0">
                          <a:solidFill>
                            <a:srgbClr val="0000CC"/>
                          </a:solidFill>
                          <a:effectLst/>
                          <a:latin typeface="微軟正黑體"/>
                        </a:rPr>
                        <a:t>本期淨利</a:t>
                      </a:r>
                    </a:p>
                  </a:txBody>
                  <a:tcPr marL="10553" marR="10553" marT="10553"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154,917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138,461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11.88%</a:t>
                      </a:r>
                    </a:p>
                  </a:txBody>
                  <a:tcPr marL="6350" marR="6350" marT="6350" marB="0" anchor="ctr">
                    <a:lnL>
                      <a:noFill/>
                    </a:lnL>
                    <a:lnR>
                      <a:noFill/>
                    </a:lnR>
                    <a:lnT>
                      <a:noFill/>
                    </a:lnT>
                    <a:lnB>
                      <a:noFill/>
                    </a:lnB>
                  </a:tcPr>
                </a:tc>
              </a:tr>
              <a:tr h="322272">
                <a:tc>
                  <a:txBody>
                    <a:bodyPr/>
                    <a:lstStyle/>
                    <a:p>
                      <a:pPr algn="l" fontAlgn="ctr"/>
                      <a:r>
                        <a:rPr lang="zh-TW" altLang="en-US" sz="1800" b="1" i="0" u="none" strike="noStrike">
                          <a:solidFill>
                            <a:srgbClr val="000000"/>
                          </a:solidFill>
                          <a:effectLst/>
                          <a:latin typeface="微軟正黑體"/>
                        </a:rPr>
                        <a:t>每股盈餘</a:t>
                      </a:r>
                      <a:r>
                        <a:rPr lang="en-US" altLang="zh-TW" sz="1800" b="1" i="0" u="none" strike="noStrike">
                          <a:solidFill>
                            <a:srgbClr val="000000"/>
                          </a:solidFill>
                          <a:effectLst/>
                          <a:latin typeface="微軟正黑體"/>
                        </a:rPr>
                        <a:t>(</a:t>
                      </a:r>
                      <a:r>
                        <a:rPr lang="zh-TW" altLang="en-US" sz="1800" b="1" i="0" u="none" strike="noStrike">
                          <a:solidFill>
                            <a:srgbClr val="000000"/>
                          </a:solidFill>
                          <a:effectLst/>
                          <a:latin typeface="微軟正黑體"/>
                        </a:rPr>
                        <a:t>元</a:t>
                      </a:r>
                      <a:r>
                        <a:rPr lang="en-US" altLang="zh-TW" sz="1800" b="1" i="0" u="none" strike="noStrike">
                          <a:solidFill>
                            <a:srgbClr val="000000"/>
                          </a:solidFill>
                          <a:effectLst/>
                          <a:latin typeface="微軟正黑體"/>
                        </a:rPr>
                        <a:t>)</a:t>
                      </a:r>
                    </a:p>
                  </a:txBody>
                  <a:tcPr marL="10553" marR="10553" marT="10553"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1.31 </a:t>
                      </a:r>
                    </a:p>
                  </a:txBody>
                  <a:tcPr marL="6350" marR="6350" marT="6350" marB="0" anchor="ctr">
                    <a:lnL>
                      <a:noFill/>
                    </a:lnL>
                    <a:lnR>
                      <a:noFill/>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53" marR="10553" marT="10553"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00"/>
                          </a:solidFill>
                          <a:effectLst/>
                          <a:latin typeface="微軟正黑體"/>
                          <a:ea typeface="+mn-ea"/>
                          <a:cs typeface="+mn-cs"/>
                        </a:rPr>
                        <a:t>1.28 </a:t>
                      </a:r>
                    </a:p>
                  </a:txBody>
                  <a:tcPr marL="6350" marR="6350" marT="6350" marB="0" anchor="ctr">
                    <a:lnL>
                      <a:noFill/>
                    </a:lnL>
                    <a:lnR>
                      <a:noFill/>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53" marR="10553" marT="10553" marB="0" anchor="ctr">
                    <a:lnL>
                      <a:noFill/>
                    </a:lnL>
                    <a:lnR>
                      <a:noFill/>
                    </a:lnR>
                    <a:lnT>
                      <a:noFill/>
                    </a:lnT>
                    <a:lnB>
                      <a:noFill/>
                    </a:lnB>
                  </a:tcPr>
                </a:tc>
                <a:tc>
                  <a:txBody>
                    <a:bodyPr/>
                    <a:lstStyle/>
                    <a:p>
                      <a:pPr algn="l" fontAlgn="ctr"/>
                      <a:r>
                        <a:rPr lang="zh-TW" altLang="en-US" sz="1800" b="1" i="0" u="none" strike="noStrike" dirty="0">
                          <a:solidFill>
                            <a:srgbClr val="0000CC"/>
                          </a:solidFill>
                          <a:effectLst/>
                          <a:latin typeface="微軟正黑體"/>
                        </a:rPr>
                        <a:t>　</a:t>
                      </a:r>
                    </a:p>
                  </a:txBody>
                  <a:tcPr marL="10553" marR="10553" marT="10553"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4946433"/>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19487" y="974726"/>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1" y="6858000"/>
            <a:ext cx="12211487" cy="189185"/>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矩形 35"/>
          <p:cNvSpPr/>
          <p:nvPr/>
        </p:nvSpPr>
        <p:spPr>
          <a:xfrm>
            <a:off x="919727" y="342297"/>
            <a:ext cx="4912557" cy="615549"/>
          </a:xfrm>
          <a:prstGeom prst="rect">
            <a:avLst/>
          </a:prstGeom>
        </p:spPr>
        <p:txBody>
          <a:bodyPr wrap="none" lIns="121917" tIns="60958" rIns="121917" bIns="60958">
            <a:spAutoFit/>
          </a:bodyPr>
          <a:lstStyle/>
          <a:p>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合併資產負債表</a:t>
            </a:r>
          </a:p>
        </p:txBody>
      </p:sp>
      <p:graphicFrame>
        <p:nvGraphicFramePr>
          <p:cNvPr id="34" name="表格 33"/>
          <p:cNvGraphicFramePr>
            <a:graphicFrameLocks noGrp="1"/>
          </p:cNvGraphicFramePr>
          <p:nvPr>
            <p:extLst>
              <p:ext uri="{D42A27DB-BD31-4B8C-83A1-F6EECF244321}">
                <p14:modId xmlns:p14="http://schemas.microsoft.com/office/powerpoint/2010/main" val="1212290760"/>
              </p:ext>
            </p:extLst>
          </p:nvPr>
        </p:nvGraphicFramePr>
        <p:xfrm>
          <a:off x="591147" y="1481957"/>
          <a:ext cx="10771119" cy="4764751"/>
        </p:xfrm>
        <a:graphic>
          <a:graphicData uri="http://schemas.openxmlformats.org/drawingml/2006/table">
            <a:tbl>
              <a:tblPr/>
              <a:tblGrid>
                <a:gridCol w="2109942"/>
                <a:gridCol w="1836430"/>
                <a:gridCol w="78146"/>
                <a:gridCol w="1836430"/>
                <a:gridCol w="78146"/>
                <a:gridCol w="1836430"/>
                <a:gridCol w="277852"/>
                <a:gridCol w="1237311"/>
                <a:gridCol w="243121"/>
                <a:gridCol w="1237311"/>
              </a:tblGrid>
              <a:tr h="299327">
                <a:tc gridSpan="6">
                  <a:txBody>
                    <a:bodyPr/>
                    <a:lstStyle/>
                    <a:p>
                      <a:pPr algn="l" fontAlgn="ct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單位</a:t>
                      </a: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新台幣千元</a:t>
                      </a:r>
                      <a:r>
                        <a:rPr lang="en-US" altLang="zh-TW" sz="1800" b="1" i="0" u="none" strike="noStrike" dirty="0">
                          <a:solidFill>
                            <a:srgbClr val="000000"/>
                          </a:solidFill>
                          <a:effectLst/>
                          <a:latin typeface="微軟正黑體"/>
                        </a:rPr>
                        <a:t>)</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r>
              <a:tr h="353751">
                <a:tc>
                  <a:txBody>
                    <a:bodyPr/>
                    <a:lstStyle/>
                    <a:p>
                      <a:pPr algn="ctr" fontAlgn="ctr"/>
                      <a:r>
                        <a:rPr lang="zh-TW" altLang="en-US" sz="1800" b="1" i="0" u="none" strike="noStrike">
                          <a:solidFill>
                            <a:srgbClr val="000000"/>
                          </a:solidFill>
                          <a:effectLst/>
                          <a:latin typeface="微軟正黑體"/>
                        </a:rPr>
                        <a:t>項目</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1" u="none" strike="noStrike" dirty="0" smtClean="0">
                          <a:solidFill>
                            <a:srgbClr val="000000"/>
                          </a:solidFill>
                          <a:effectLst/>
                          <a:latin typeface="微軟正黑體"/>
                        </a:rPr>
                        <a:t>2019</a:t>
                      </a:r>
                      <a:r>
                        <a:rPr lang="zh-TW" altLang="en-US" sz="1800" b="1" i="1" u="none" strike="noStrike" dirty="0" smtClean="0">
                          <a:solidFill>
                            <a:srgbClr val="000000"/>
                          </a:solidFill>
                          <a:effectLst/>
                          <a:latin typeface="微軟正黑體"/>
                        </a:rPr>
                        <a:t>年四季</a:t>
                      </a:r>
                      <a:endParaRPr lang="zh-TW" altLang="en-US" sz="1800" b="1" i="1" u="none" strike="noStrike" dirty="0">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1800" b="1" i="1" u="none" strike="noStrike">
                          <a:solidFill>
                            <a:srgbClr val="000000"/>
                          </a:solidFill>
                          <a:effectLst/>
                          <a:latin typeface="微軟正黑體"/>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1" u="none" strike="noStrike" dirty="0" smtClean="0">
                          <a:solidFill>
                            <a:srgbClr val="000000"/>
                          </a:solidFill>
                          <a:effectLst/>
                          <a:latin typeface="微軟正黑體"/>
                        </a:rPr>
                        <a:t>2019</a:t>
                      </a:r>
                      <a:r>
                        <a:rPr lang="zh-TW" altLang="en-US" sz="1800" b="1" i="1" u="none" strike="noStrike" dirty="0" smtClean="0">
                          <a:solidFill>
                            <a:srgbClr val="000000"/>
                          </a:solidFill>
                          <a:effectLst/>
                          <a:latin typeface="微軟正黑體"/>
                        </a:rPr>
                        <a:t>年第三季</a:t>
                      </a:r>
                      <a:endParaRPr lang="zh-TW" altLang="en-US" sz="1800" b="1" i="1" u="none" strike="noStrike" dirty="0">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1800" b="1" i="1" u="none" strike="noStrike">
                          <a:solidFill>
                            <a:srgbClr val="000000"/>
                          </a:solidFill>
                          <a:effectLst/>
                          <a:latin typeface="微軟正黑體"/>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1" u="none" strike="noStrike" dirty="0" smtClean="0">
                          <a:solidFill>
                            <a:srgbClr val="000000"/>
                          </a:solidFill>
                          <a:effectLst/>
                          <a:latin typeface="微軟正黑體"/>
                        </a:rPr>
                        <a:t>2018</a:t>
                      </a:r>
                      <a:r>
                        <a:rPr lang="zh-TW" altLang="en-US" sz="1800" b="1" i="1" u="none" strike="noStrike" dirty="0" smtClean="0">
                          <a:solidFill>
                            <a:srgbClr val="000000"/>
                          </a:solidFill>
                          <a:effectLst/>
                          <a:latin typeface="微軟正黑體"/>
                        </a:rPr>
                        <a:t>年第四季</a:t>
                      </a:r>
                      <a:endParaRPr lang="zh-TW" altLang="en-US" sz="1800" b="1" i="1" u="none" strike="noStrike" dirty="0">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ctr" fontAlgn="ctr"/>
                      <a:r>
                        <a:rPr lang="en-US" sz="1800" b="1" i="0" u="none" strike="noStrike" dirty="0" err="1" smtClean="0">
                          <a:solidFill>
                            <a:srgbClr val="0000CC"/>
                          </a:solidFill>
                          <a:effectLst/>
                          <a:latin typeface="微軟正黑體" panose="020B0604030504040204" pitchFamily="34" charset="-120"/>
                          <a:ea typeface="微軟正黑體" panose="020B0604030504040204" pitchFamily="34" charset="-120"/>
                        </a:rPr>
                        <a:t>QoQ</a:t>
                      </a:r>
                      <a:endParaRPr 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ctr" fontAlgn="ctr"/>
                      <a:r>
                        <a:rPr lang="en-US" sz="1800" b="1" i="0" u="none" strike="noStrike" dirty="0" smtClean="0">
                          <a:solidFill>
                            <a:srgbClr val="0000CC"/>
                          </a:solidFill>
                          <a:effectLst/>
                          <a:latin typeface="微軟正黑體" panose="020B0604030504040204" pitchFamily="34" charset="-120"/>
                          <a:ea typeface="微軟正黑體" panose="020B0604030504040204" pitchFamily="34" charset="-120"/>
                        </a:rPr>
                        <a:t>YoY</a:t>
                      </a:r>
                      <a:endParaRPr 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53751">
                <a:tc>
                  <a:txBody>
                    <a:bodyPr/>
                    <a:lstStyle/>
                    <a:p>
                      <a:pPr algn="l" fontAlgn="ctr"/>
                      <a:r>
                        <a:rPr lang="zh-TW" altLang="en-US" sz="1800" b="1" i="0" u="none" strike="noStrike">
                          <a:solidFill>
                            <a:srgbClr val="0000CC"/>
                          </a:solidFill>
                          <a:effectLst/>
                          <a:latin typeface="微軟正黑體"/>
                        </a:rPr>
                        <a:t>現金及約當現金</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481,942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653,962 </a:t>
                      </a:r>
                    </a:p>
                  </a:txBody>
                  <a:tcPr marL="8467" marR="8467" marT="846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466,194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(26.30%)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3.38%</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r>
              <a:tr h="353751">
                <a:tc>
                  <a:txBody>
                    <a:bodyPr/>
                    <a:lstStyle/>
                    <a:p>
                      <a:pPr algn="l" fontAlgn="ctr"/>
                      <a:r>
                        <a:rPr lang="zh-TW" altLang="en-US" sz="1800" b="1" i="0" u="none" strike="noStrike">
                          <a:solidFill>
                            <a:srgbClr val="0000CC"/>
                          </a:solidFill>
                          <a:effectLst/>
                          <a:latin typeface="微軟正黑體"/>
                        </a:rPr>
                        <a:t>應收帳款淨額</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3,182,176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2,956,574 </a:t>
                      </a: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2,465,796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7.63%</a:t>
                      </a:r>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29.05%</a:t>
                      </a:r>
                    </a:p>
                  </a:txBody>
                  <a:tcPr marL="6350" marR="6350" marT="6350" marB="0" anchor="ctr">
                    <a:lnL>
                      <a:noFill/>
                    </a:lnL>
                    <a:lnR>
                      <a:noFill/>
                    </a:lnR>
                    <a:lnT>
                      <a:noFill/>
                    </a:lnT>
                    <a:lnB>
                      <a:noFill/>
                    </a:lnB>
                  </a:tcPr>
                </a:tc>
              </a:tr>
              <a:tr h="353751">
                <a:tc>
                  <a:txBody>
                    <a:bodyPr/>
                    <a:lstStyle/>
                    <a:p>
                      <a:pPr algn="l" fontAlgn="ctr"/>
                      <a:r>
                        <a:rPr lang="zh-TW" altLang="en-US" sz="1800" b="1" i="0" u="none" strike="noStrike" dirty="0">
                          <a:solidFill>
                            <a:srgbClr val="000000"/>
                          </a:solidFill>
                          <a:effectLst/>
                          <a:latin typeface="微軟正黑體"/>
                        </a:rPr>
                        <a:t>存貨淨額</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680,348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659,255 </a:t>
                      </a: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545,543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a:noFill/>
                    </a:lnT>
                    <a:lnB>
                      <a:noFill/>
                    </a:lnB>
                  </a:tcPr>
                </a:tc>
              </a:tr>
              <a:tr h="353751">
                <a:tc>
                  <a:txBody>
                    <a:bodyPr/>
                    <a:lstStyle/>
                    <a:p>
                      <a:pPr algn="l" fontAlgn="ctr"/>
                      <a:r>
                        <a:rPr lang="zh-TW" altLang="en-US" sz="1800" b="1" i="0" u="none" strike="noStrike" dirty="0">
                          <a:solidFill>
                            <a:srgbClr val="000000"/>
                          </a:solidFill>
                          <a:effectLst/>
                          <a:latin typeface="微軟正黑體"/>
                        </a:rPr>
                        <a:t>其他流動資產</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318,984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323,474 </a:t>
                      </a: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287,839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a:noFill/>
                    </a:lnT>
                    <a:lnB>
                      <a:noFill/>
                    </a:lnB>
                  </a:tcPr>
                </a:tc>
              </a:tr>
              <a:tr h="353751">
                <a:tc>
                  <a:txBody>
                    <a:bodyPr/>
                    <a:lstStyle/>
                    <a:p>
                      <a:pPr algn="l" fontAlgn="ctr"/>
                      <a:r>
                        <a:rPr lang="zh-TW" altLang="en-US" sz="1800" b="1" i="0" u="none" strike="noStrike">
                          <a:solidFill>
                            <a:srgbClr val="000000"/>
                          </a:solidFill>
                          <a:effectLst/>
                          <a:latin typeface="微軟正黑體"/>
                        </a:rPr>
                        <a:t>其他非流動資產</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77,023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64,584 </a:t>
                      </a:r>
                    </a:p>
                  </a:txBody>
                  <a:tcPr marL="8467" marR="8467" marT="846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43,267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r>
              <a:tr h="367356">
                <a:tc>
                  <a:txBody>
                    <a:bodyPr/>
                    <a:lstStyle/>
                    <a:p>
                      <a:pPr algn="l" fontAlgn="ctr"/>
                      <a:r>
                        <a:rPr lang="zh-TW" altLang="en-US" sz="1800" b="1" i="0" u="none" strike="noStrike" dirty="0">
                          <a:solidFill>
                            <a:srgbClr val="000000"/>
                          </a:solidFill>
                          <a:effectLst/>
                          <a:latin typeface="微軟正黑體"/>
                        </a:rPr>
                        <a:t>資產總計</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4,740,473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4,657,849 </a:t>
                      </a:r>
                    </a:p>
                  </a:txBody>
                  <a:tcPr marL="8467" marR="8467" marT="846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3,808,639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zh-TW" altLang="en-US" sz="1800" b="1" i="0" u="none" strike="noStrike">
                          <a:solidFill>
                            <a:srgbClr val="0000CC"/>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67356">
                <a:tc>
                  <a:txBody>
                    <a:bodyPr/>
                    <a:lstStyle/>
                    <a:p>
                      <a:pPr algn="l" fontAlgn="ctr"/>
                      <a:r>
                        <a:rPr lang="zh-TW" altLang="en-US" sz="1800" b="1" i="0" u="none" strike="noStrike">
                          <a:solidFill>
                            <a:srgbClr val="0000CC"/>
                          </a:solidFill>
                          <a:effectLst/>
                          <a:latin typeface="微軟正黑體"/>
                        </a:rPr>
                        <a:t>短期借款</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980,118 </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854,398 </a:t>
                      </a:r>
                    </a:p>
                  </a:txBody>
                  <a:tcPr marL="8467" marR="8467" marT="846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652,927 </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14.71%</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50.11%</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r>
              <a:tr h="353751">
                <a:tc>
                  <a:txBody>
                    <a:bodyPr/>
                    <a:lstStyle/>
                    <a:p>
                      <a:pPr algn="l" fontAlgn="ctr"/>
                      <a:r>
                        <a:rPr lang="zh-TW" altLang="en-US" sz="1800" b="1" i="0" u="none" strike="noStrike">
                          <a:solidFill>
                            <a:srgbClr val="0000CC"/>
                          </a:solidFill>
                          <a:effectLst/>
                          <a:latin typeface="微軟正黑體"/>
                        </a:rPr>
                        <a:t>應付帳款</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1,981,393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2,046,025 </a:t>
                      </a: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1,671,228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(3.16%)</a:t>
                      </a:r>
                    </a:p>
                  </a:txBody>
                  <a:tcPr marL="0" marR="0" marT="0" marB="0" anchor="ctr">
                    <a:lnL>
                      <a:noFill/>
                    </a:lnL>
                    <a:lnR>
                      <a:noFill/>
                    </a:lnR>
                    <a:lnT>
                      <a:noFill/>
                    </a:lnT>
                    <a:lnB>
                      <a:noFill/>
                    </a:lnB>
                  </a:tcPr>
                </a:tc>
                <a:tc>
                  <a:txBody>
                    <a:bodyPr/>
                    <a:lstStyle/>
                    <a:p>
                      <a:pPr algn="ctr" fontAlgn="ctr"/>
                      <a:endParaRPr lang="zh-TW" alt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18.56%</a:t>
                      </a:r>
                    </a:p>
                  </a:txBody>
                  <a:tcPr marL="6350" marR="6350" marT="6350" marB="0" anchor="ctr">
                    <a:lnL>
                      <a:noFill/>
                    </a:lnL>
                    <a:lnR>
                      <a:noFill/>
                    </a:lnR>
                    <a:lnT>
                      <a:noFill/>
                    </a:lnT>
                    <a:lnB>
                      <a:noFill/>
                    </a:lnB>
                  </a:tcPr>
                </a:tc>
              </a:tr>
              <a:tr h="302956">
                <a:tc>
                  <a:txBody>
                    <a:bodyPr/>
                    <a:lstStyle/>
                    <a:p>
                      <a:pPr algn="l" fontAlgn="ctr"/>
                      <a:r>
                        <a:rPr lang="zh-TW" altLang="en-US" sz="1800" b="1" i="0" u="none" strike="noStrike">
                          <a:solidFill>
                            <a:srgbClr val="000000"/>
                          </a:solidFill>
                          <a:effectLst/>
                          <a:latin typeface="微軟正黑體"/>
                        </a:rPr>
                        <a:t>其他流動負債</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352,635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346,315 </a:t>
                      </a:r>
                    </a:p>
                  </a:txBody>
                  <a:tcPr marL="8467" marR="8467" marT="8467"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128,582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ctr" fontAlgn="ct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ctr"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ctr" fontAlgn="ct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r>
              <a:tr h="302956">
                <a:tc>
                  <a:txBody>
                    <a:bodyPr/>
                    <a:lstStyle/>
                    <a:p>
                      <a:pPr algn="l" fontAlgn="ctr"/>
                      <a:r>
                        <a:rPr lang="zh-TW" altLang="en-US" sz="1800" b="1" i="0" u="none" strike="noStrike">
                          <a:solidFill>
                            <a:srgbClr val="000000"/>
                          </a:solidFill>
                          <a:effectLst/>
                          <a:latin typeface="微軟正黑體"/>
                        </a:rPr>
                        <a:t>非流動負債合計</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20,707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14,102 </a:t>
                      </a:r>
                    </a:p>
                  </a:txBody>
                  <a:tcPr marL="8467" marR="8467" marT="846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22,006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ctr"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35610">
                <a:tc>
                  <a:txBody>
                    <a:bodyPr/>
                    <a:lstStyle/>
                    <a:p>
                      <a:pPr algn="l" fontAlgn="ctr"/>
                      <a:r>
                        <a:rPr lang="zh-TW" altLang="en-US" sz="1800" b="1" i="0" u="none" strike="noStrike" dirty="0" smtClean="0">
                          <a:solidFill>
                            <a:srgbClr val="000000"/>
                          </a:solidFill>
                          <a:effectLst/>
                          <a:latin typeface="微軟正黑體"/>
                        </a:rPr>
                        <a:t>負債總計</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3,334,853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2000" b="1" i="0" u="none" strike="noStrike">
                        <a:solidFill>
                          <a:srgbClr val="000000"/>
                        </a:solidFill>
                        <a:effectLst/>
                        <a:latin typeface="標楷體"/>
                      </a:endParaRP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3,260,840 </a:t>
                      </a: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2000" b="1" i="0" u="none" strike="noStrike">
                        <a:solidFill>
                          <a:srgbClr val="000000"/>
                        </a:solidFill>
                        <a:effectLst/>
                        <a:latin typeface="標楷體"/>
                      </a:endParaRP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2,474,743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933">
                <a:tc>
                  <a:txBody>
                    <a:bodyPr/>
                    <a:lstStyle/>
                    <a:p>
                      <a:pPr algn="l" fontAlgn="ctr"/>
                      <a:r>
                        <a:rPr lang="zh-TW" altLang="en-US" sz="1800" b="1" i="0" u="none" strike="noStrike">
                          <a:solidFill>
                            <a:srgbClr val="000000"/>
                          </a:solidFill>
                          <a:effectLst/>
                          <a:latin typeface="微軟正黑體"/>
                        </a:rPr>
                        <a:t>權益總計</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1,405,620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1,397,009 </a:t>
                      </a:r>
                    </a:p>
                  </a:txBody>
                  <a:tcPr marL="8467" marR="8467" marT="8467"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1,333,896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r>
                        <a:rPr lang="zh-TW" altLang="en-US" sz="18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1329496"/>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r="2358"/>
          <a:stretch/>
        </p:blipFill>
        <p:spPr>
          <a:xfrm>
            <a:off x="1" y="-1"/>
            <a:ext cx="6101254" cy="6870700"/>
          </a:xfrm>
          <a:prstGeom prst="rect">
            <a:avLst/>
          </a:prstGeom>
        </p:spPr>
      </p:pic>
      <p:grpSp>
        <p:nvGrpSpPr>
          <p:cNvPr id="7" name="组合 6"/>
          <p:cNvGrpSpPr/>
          <p:nvPr/>
        </p:nvGrpSpPr>
        <p:grpSpPr>
          <a:xfrm>
            <a:off x="4156015" y="-12701"/>
            <a:ext cx="2071365" cy="6883400"/>
            <a:chOff x="4095922" y="-1"/>
            <a:chExt cx="2027756" cy="6870701"/>
          </a:xfrm>
        </p:grpSpPr>
        <p:sp>
          <p:nvSpPr>
            <p:cNvPr id="36" name="Freeform 10"/>
            <p:cNvSpPr>
              <a:spLocks/>
            </p:cNvSpPr>
            <p:nvPr/>
          </p:nvSpPr>
          <p:spPr bwMode="auto">
            <a:xfrm>
              <a:off x="4291809"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a:spLocks/>
            </p:cNvSpPr>
            <p:nvPr/>
          </p:nvSpPr>
          <p:spPr bwMode="auto">
            <a:xfrm>
              <a:off x="4095922"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字方塊 3"/>
          <p:cNvSpPr txBox="1"/>
          <p:nvPr/>
        </p:nvSpPr>
        <p:spPr>
          <a:xfrm>
            <a:off x="6227380" y="626167"/>
            <a:ext cx="3342289" cy="5016758"/>
          </a:xfrm>
          <a:prstGeom prst="rect">
            <a:avLst/>
          </a:prstGeom>
          <a:noFill/>
        </p:spPr>
        <p:txBody>
          <a:bodyPr wrap="square" rtlCol="0" anchor="ctr">
            <a:spAutoFit/>
          </a:bodyPr>
          <a:lstStyle/>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公司簡介</a:t>
            </a:r>
            <a:endParaRPr lang="en-US" altLang="zh-TW" sz="4000" b="1" dirty="0" smtClean="0">
              <a:solidFill>
                <a:srgbClr val="093978"/>
              </a:solidFill>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財務資訊</a:t>
            </a:r>
            <a:endParaRPr lang="en-US" altLang="zh-TW" sz="4000" b="1" dirty="0" smtClean="0">
              <a:solidFill>
                <a:srgbClr val="093978"/>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FF0000"/>
                </a:solidFill>
              </a:rPr>
              <a:t>營運展望</a:t>
            </a:r>
            <a:endParaRPr lang="en-US" altLang="zh-TW" sz="4000" b="1" dirty="0" smtClean="0">
              <a:solidFill>
                <a:srgbClr val="FF0000"/>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問與答</a:t>
            </a:r>
            <a:endParaRPr lang="zh-TW" altLang="en-US" sz="4000" b="1" dirty="0">
              <a:solidFill>
                <a:srgbClr val="093978"/>
              </a:solidFill>
            </a:endParaRPr>
          </a:p>
        </p:txBody>
      </p:sp>
    </p:spTree>
    <p:extLst>
      <p:ext uri="{BB962C8B-B14F-4D97-AF65-F5344CB8AC3E}">
        <p14:creationId xmlns:p14="http://schemas.microsoft.com/office/powerpoint/2010/main" val="1044702799"/>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圖片 53"/>
          <p:cNvPicPr>
            <a:picLocks noChangeAspect="1"/>
          </p:cNvPicPr>
          <p:nvPr/>
        </p:nvPicPr>
        <p:blipFill>
          <a:blip r:embed="rId3"/>
          <a:stretch>
            <a:fillRect/>
          </a:stretch>
        </p:blipFill>
        <p:spPr>
          <a:xfrm>
            <a:off x="19487" y="974726"/>
            <a:ext cx="12192000" cy="6076477"/>
          </a:xfrm>
          <a:prstGeom prst="rect">
            <a:avLst/>
          </a:prstGeom>
        </p:spPr>
      </p:pic>
      <p:sp>
        <p:nvSpPr>
          <p:cNvPr id="96" name="文字方塊 95"/>
          <p:cNvSpPr txBox="1"/>
          <p:nvPr/>
        </p:nvSpPr>
        <p:spPr>
          <a:xfrm>
            <a:off x="474514" y="1008593"/>
            <a:ext cx="4434926" cy="5262979"/>
          </a:xfrm>
          <a:prstGeom prst="rect">
            <a:avLst/>
          </a:prstGeom>
          <a:noFill/>
        </p:spPr>
        <p:txBody>
          <a:bodyPr wrap="square" rtlCol="0">
            <a:spAutoFit/>
          </a:bodyPr>
          <a:lstStyle/>
          <a:p>
            <a:pPr indent="-285750">
              <a:lnSpc>
                <a:spcPct val="150000"/>
              </a:lnSpc>
              <a:buFont typeface="Wingdings" pitchFamily="2" charset="2"/>
              <a:buChar char="n"/>
              <a:defRPr/>
            </a:pPr>
            <a:r>
              <a:rPr lang="zh-TW" altLang="en-US" sz="2800" b="1" dirty="0">
                <a:solidFill>
                  <a:srgbClr val="093978"/>
                </a:solidFill>
                <a:latin typeface="Arial Black" panose="020B0A04020102020204" pitchFamily="34" charset="0"/>
                <a:ea typeface="华文细黑" panose="02010600040101010101" pitchFamily="2" charset="-122"/>
              </a:rPr>
              <a:t>新產品</a:t>
            </a:r>
            <a:r>
              <a:rPr lang="zh-TW" altLang="en-US" sz="2800" b="1" dirty="0" smtClean="0">
                <a:solidFill>
                  <a:srgbClr val="093978"/>
                </a:solidFill>
                <a:latin typeface="Arial Black" panose="020B0A04020102020204" pitchFamily="34" charset="0"/>
                <a:ea typeface="华文细黑" panose="02010600040101010101" pitchFamily="2" charset="-122"/>
              </a:rPr>
              <a:t>代理 </a:t>
            </a:r>
            <a:r>
              <a:rPr lang="zh-TW" altLang="en-US" sz="2800" b="1" dirty="0" smtClean="0">
                <a:solidFill>
                  <a:srgbClr val="093978"/>
                </a:solidFill>
                <a:latin typeface="Arial Black" panose="020B0A04020102020204" pitchFamily="34" charset="0"/>
                <a:ea typeface="华文细黑" panose="02010600040101010101" pitchFamily="2" charset="-122"/>
              </a:rPr>
              <a:t>嘉</a:t>
            </a:r>
            <a:r>
              <a:rPr lang="zh-TW" altLang="en-US" sz="2800" b="1" dirty="0">
                <a:solidFill>
                  <a:srgbClr val="093978"/>
                </a:solidFill>
                <a:latin typeface="Arial Black" panose="020B0A04020102020204" pitchFamily="34" charset="0"/>
                <a:ea typeface="华文细黑" panose="02010600040101010101" pitchFamily="2" charset="-122"/>
              </a:rPr>
              <a:t>和</a:t>
            </a:r>
            <a:r>
              <a:rPr lang="zh-TW" altLang="en-US" sz="2800" b="1" dirty="0" smtClean="0">
                <a:solidFill>
                  <a:srgbClr val="093978"/>
                </a:solidFill>
                <a:latin typeface="Arial Black" panose="020B0A04020102020204" pitchFamily="34" charset="0"/>
                <a:ea typeface="华文细黑" panose="02010600040101010101" pitchFamily="2" charset="-122"/>
              </a:rPr>
              <a:t>半導體</a:t>
            </a:r>
            <a:endParaRPr lang="en-US" altLang="zh-TW" sz="2800" b="1" dirty="0">
              <a:solidFill>
                <a:srgbClr val="093978"/>
              </a:solidFill>
              <a:latin typeface="Arial Black" panose="020B0A04020102020204" pitchFamily="34" charset="0"/>
              <a:ea typeface="华文细黑" panose="02010600040101010101" pitchFamily="2" charset="-122"/>
            </a:endParaRPr>
          </a:p>
          <a:p>
            <a:pPr>
              <a:lnSpc>
                <a:spcPct val="150000"/>
              </a:lnSpc>
              <a:defRPr/>
            </a:pP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創立</a:t>
            </a:r>
            <a:r>
              <a:rPr lang="en-US" altLang="zh-TW" sz="2400" b="1" dirty="0" smtClean="0">
                <a:solidFill>
                  <a:srgbClr val="093978"/>
                </a:solidFill>
                <a:latin typeface="Arial Black" panose="020B0A04020102020204" pitchFamily="34" charset="0"/>
                <a:ea typeface="华文细黑" panose="02010600040101010101" pitchFamily="2" charset="-122"/>
              </a:rPr>
              <a:t>- 2020 Feb (RD6-7y)</a:t>
            </a:r>
          </a:p>
          <a:p>
            <a:pPr marL="0" lvl="1" indent="-342900">
              <a:lnSpc>
                <a:spcPct val="150000"/>
              </a:lnSpc>
              <a:buFont typeface="Wingdings" panose="05000000000000000000" pitchFamily="2" charset="2"/>
              <a:buChar char="Ø"/>
              <a:defRPr/>
            </a:pPr>
            <a:r>
              <a:rPr lang="zh-TW" altLang="en-US" sz="2400" b="1" dirty="0">
                <a:solidFill>
                  <a:srgbClr val="093978"/>
                </a:solidFill>
                <a:latin typeface="Arial Black" panose="020B0A04020102020204" pitchFamily="34" charset="0"/>
                <a:ea typeface="华文细黑" panose="02010600040101010101" pitchFamily="2" charset="-122"/>
              </a:rPr>
              <a:t>母</a:t>
            </a:r>
            <a:r>
              <a:rPr lang="zh-TW" altLang="en-US" sz="2400" b="1" dirty="0" smtClean="0">
                <a:solidFill>
                  <a:srgbClr val="093978"/>
                </a:solidFill>
                <a:latin typeface="Arial Black" panose="020B0A04020102020204" pitchFamily="34" charset="0"/>
                <a:ea typeface="华文细黑" panose="02010600040101010101" pitchFamily="2" charset="-122"/>
              </a:rPr>
              <a:t>公司 </a:t>
            </a:r>
            <a:r>
              <a:rPr lang="en-US" altLang="zh-TW" sz="2400" b="1" dirty="0" smtClean="0">
                <a:solidFill>
                  <a:srgbClr val="093978"/>
                </a:solidFill>
                <a:latin typeface="Arial Black" panose="020B0A04020102020204" pitchFamily="34" charset="0"/>
                <a:ea typeface="华文细黑" panose="02010600040101010101" pitchFamily="2" charset="-122"/>
              </a:rPr>
              <a:t>– </a:t>
            </a:r>
            <a:r>
              <a:rPr lang="zh-TW" altLang="en-US" sz="2400" b="1" dirty="0" smtClean="0">
                <a:solidFill>
                  <a:srgbClr val="093978"/>
                </a:solidFill>
                <a:latin typeface="Arial Black" panose="020B0A04020102020204" pitchFamily="34" charset="0"/>
                <a:ea typeface="华文细黑" panose="02010600040101010101" pitchFamily="2" charset="-122"/>
              </a:rPr>
              <a:t>晶元光電</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en-US" altLang="zh-TW" sz="2400" b="1" dirty="0" err="1" smtClean="0">
                <a:solidFill>
                  <a:srgbClr val="093978"/>
                </a:solidFill>
                <a:latin typeface="Arial Black" panose="020B0A04020102020204" pitchFamily="34" charset="0"/>
                <a:ea typeface="华文细黑" panose="02010600040101010101" pitchFamily="2" charset="-122"/>
              </a:rPr>
              <a:t>GaN</a:t>
            </a:r>
            <a:r>
              <a:rPr lang="en-US" altLang="zh-TW" sz="2400" b="1" dirty="0" smtClean="0">
                <a:solidFill>
                  <a:srgbClr val="093978"/>
                </a:solidFill>
                <a:latin typeface="Arial Black" panose="020B0A04020102020204" pitchFamily="34" charset="0"/>
                <a:ea typeface="华文细黑" panose="02010600040101010101" pitchFamily="2" charset="-122"/>
              </a:rPr>
              <a:t> (</a:t>
            </a:r>
            <a:r>
              <a:rPr lang="zh-TW" altLang="en-US" sz="2400" b="1" dirty="0" smtClean="0">
                <a:solidFill>
                  <a:srgbClr val="093978"/>
                </a:solidFill>
                <a:latin typeface="Arial Black" panose="020B0A04020102020204" pitchFamily="34" charset="0"/>
                <a:ea typeface="华文细黑" panose="02010600040101010101" pitchFamily="2" charset="-122"/>
              </a:rPr>
              <a:t>氮化鎵</a:t>
            </a:r>
            <a:r>
              <a:rPr lang="en-US" altLang="zh-TW" sz="2400" b="1" dirty="0" smtClean="0">
                <a:solidFill>
                  <a:srgbClr val="093978"/>
                </a:solidFill>
                <a:latin typeface="Arial Black" panose="020B0A04020102020204" pitchFamily="34" charset="0"/>
                <a:ea typeface="华文细黑" panose="02010600040101010101" pitchFamily="2" charset="-122"/>
              </a:rPr>
              <a:t>)</a:t>
            </a:r>
            <a:r>
              <a:rPr lang="zh-TW" altLang="en-US" sz="2400" b="1" dirty="0" smtClean="0">
                <a:solidFill>
                  <a:srgbClr val="093978"/>
                </a:solidFill>
                <a:latin typeface="Arial Black" panose="020B0A04020102020204" pitchFamily="34" charset="0"/>
                <a:ea typeface="华文细黑" panose="02010600040101010101" pitchFamily="2" charset="-122"/>
              </a:rPr>
              <a:t>半導體製程</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914400" lvl="3" indent="-342900">
              <a:lnSpc>
                <a:spcPct val="150000"/>
              </a:lnSpc>
              <a:buFont typeface="Arial" pitchFamily="34" charset="0"/>
              <a:buChar char="•"/>
              <a:defRPr/>
            </a:pPr>
            <a:r>
              <a:rPr lang="zh-TW" altLang="en-US" sz="2000" b="1" dirty="0">
                <a:solidFill>
                  <a:srgbClr val="093978"/>
                </a:solidFill>
                <a:latin typeface="Arial Black" panose="020B0A04020102020204" pitchFamily="34" charset="0"/>
                <a:ea typeface="华文细黑" panose="02010600040101010101" pitchFamily="2" charset="-122"/>
              </a:rPr>
              <a:t>消費性電子</a:t>
            </a:r>
            <a:endParaRPr lang="en-US" altLang="zh-TW" sz="2000" b="1" dirty="0" smtClean="0">
              <a:solidFill>
                <a:srgbClr val="093978"/>
              </a:solidFill>
              <a:latin typeface="Arial Black" panose="020B0A04020102020204" pitchFamily="34" charset="0"/>
              <a:ea typeface="华文细黑" panose="02010600040101010101" pitchFamily="2" charset="-122"/>
            </a:endParaRPr>
          </a:p>
          <a:p>
            <a:pPr marL="914400" lvl="3" indent="-342900">
              <a:lnSpc>
                <a:spcPct val="150000"/>
              </a:lnSpc>
              <a:buFont typeface="Arial" pitchFamily="34" charset="0"/>
              <a:buChar char="•"/>
              <a:defRPr/>
            </a:pPr>
            <a:r>
              <a:rPr lang="en-US" altLang="zh-TW" sz="2000" b="1" dirty="0" smtClean="0">
                <a:solidFill>
                  <a:srgbClr val="093978"/>
                </a:solidFill>
                <a:latin typeface="Arial Black" panose="020B0A04020102020204" pitchFamily="34" charset="0"/>
                <a:ea typeface="华文细黑" panose="02010600040101010101" pitchFamily="2" charset="-122"/>
              </a:rPr>
              <a:t>5G</a:t>
            </a:r>
            <a:r>
              <a:rPr lang="zh-TW" altLang="en-US" sz="2000" b="1" dirty="0" smtClean="0">
                <a:solidFill>
                  <a:srgbClr val="093978"/>
                </a:solidFill>
                <a:latin typeface="Arial Black" panose="020B0A04020102020204" pitchFamily="34" charset="0"/>
                <a:ea typeface="华文细黑" panose="02010600040101010101" pitchFamily="2" charset="-122"/>
              </a:rPr>
              <a:t>通訊</a:t>
            </a:r>
            <a:endParaRPr lang="en-US" altLang="zh-TW" sz="2000" b="1" dirty="0" smtClean="0">
              <a:solidFill>
                <a:srgbClr val="093978"/>
              </a:solidFill>
              <a:latin typeface="Arial Black" panose="020B0A04020102020204" pitchFamily="34" charset="0"/>
              <a:ea typeface="华文细黑" panose="02010600040101010101" pitchFamily="2" charset="-122"/>
            </a:endParaRPr>
          </a:p>
          <a:p>
            <a:pPr marL="914400" lvl="3" indent="-342900">
              <a:lnSpc>
                <a:spcPct val="150000"/>
              </a:lnSpc>
              <a:buFont typeface="Arial" pitchFamily="34" charset="0"/>
              <a:buChar char="•"/>
              <a:defRPr/>
            </a:pPr>
            <a:r>
              <a:rPr lang="zh-TW" altLang="en-US" sz="2000" b="1" dirty="0" smtClean="0">
                <a:solidFill>
                  <a:srgbClr val="093978"/>
                </a:solidFill>
                <a:latin typeface="Arial Black" panose="020B0A04020102020204" pitchFamily="34" charset="0"/>
                <a:ea typeface="华文细黑" panose="02010600040101010101" pitchFamily="2" charset="-122"/>
              </a:rPr>
              <a:t>車用電子</a:t>
            </a:r>
            <a:endParaRPr lang="en-US" altLang="zh-TW" sz="2000" b="1" dirty="0" smtClean="0">
              <a:solidFill>
                <a:srgbClr val="093978"/>
              </a:solidFill>
              <a:latin typeface="Arial Black" panose="020B0A04020102020204" pitchFamily="34" charset="0"/>
              <a:ea typeface="华文细黑" panose="02010600040101010101" pitchFamily="2" charset="-122"/>
            </a:endParaRPr>
          </a:p>
          <a:p>
            <a:pPr marL="914400" lvl="3" indent="-342900">
              <a:lnSpc>
                <a:spcPct val="150000"/>
              </a:lnSpc>
              <a:buFont typeface="Arial" pitchFamily="34" charset="0"/>
              <a:buChar char="•"/>
              <a:defRPr/>
            </a:pPr>
            <a:r>
              <a:rPr lang="zh-TW" altLang="en-US" sz="2000" b="1" dirty="0" smtClean="0">
                <a:solidFill>
                  <a:srgbClr val="093978"/>
                </a:solidFill>
                <a:latin typeface="Arial Black" panose="020B0A04020102020204" pitchFamily="34" charset="0"/>
                <a:ea typeface="华文细黑" panose="02010600040101010101" pitchFamily="2" charset="-122"/>
              </a:rPr>
              <a:t>工業電子</a:t>
            </a:r>
            <a:endParaRPr lang="en-US" altLang="zh-TW" sz="2000" b="1" dirty="0" smtClean="0">
              <a:solidFill>
                <a:srgbClr val="093978"/>
              </a:solidFill>
              <a:latin typeface="Arial Black" panose="020B0A04020102020204" pitchFamily="34" charset="0"/>
              <a:ea typeface="华文细黑" panose="02010600040101010101" pitchFamily="2" charset="-122"/>
            </a:endParaRPr>
          </a:p>
          <a:p>
            <a:pPr marL="914400" lvl="3" indent="-342900">
              <a:lnSpc>
                <a:spcPct val="150000"/>
              </a:lnSpc>
              <a:buFont typeface="Arial" pitchFamily="34" charset="0"/>
              <a:buChar char="•"/>
              <a:defRPr/>
            </a:pPr>
            <a:r>
              <a:rPr lang="en-US" altLang="zh-TW" sz="2000" b="1" dirty="0" err="1" smtClean="0">
                <a:solidFill>
                  <a:srgbClr val="093978"/>
                </a:solidFill>
                <a:latin typeface="Arial Black" panose="020B0A04020102020204" pitchFamily="34" charset="0"/>
                <a:ea typeface="华文细黑" panose="02010600040101010101" pitchFamily="2" charset="-122"/>
              </a:rPr>
              <a:t>IoT</a:t>
            </a:r>
            <a:endParaRPr lang="en-US" altLang="zh-TW" sz="2000" b="1" dirty="0" smtClean="0">
              <a:solidFill>
                <a:srgbClr val="093978"/>
              </a:solidFill>
              <a:latin typeface="Arial Black" panose="020B0A04020102020204" pitchFamily="34" charset="0"/>
              <a:ea typeface="华文细黑" panose="02010600040101010101" pitchFamily="2" charset="-122"/>
            </a:endParaRPr>
          </a:p>
        </p:txBody>
      </p:sp>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67091"/>
            <a:ext cx="8747642" cy="523220"/>
            <a:chOff x="400051" y="266428"/>
            <a:chExt cx="8749258"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883440" y="266428"/>
              <a:ext cx="8265869" cy="523687"/>
            </a:xfrm>
            <a:prstGeom prst="rect">
              <a:avLst/>
            </a:prstGeom>
            <a:noFill/>
          </p:spPr>
          <p:txBody>
            <a:bodyPr wrap="square">
              <a:spAutoFit/>
            </a:bodyPr>
            <a:lstStyle/>
            <a:p>
              <a:pPr>
                <a:defRPr/>
              </a:pPr>
              <a:r>
                <a:rPr lang="zh-TW" altLang="en-US" sz="28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營運展望│成長動能領域</a:t>
              </a: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6" name="群組 105"/>
          <p:cNvGrpSpPr/>
          <p:nvPr/>
        </p:nvGrpSpPr>
        <p:grpSpPr>
          <a:xfrm>
            <a:off x="0" y="1733706"/>
            <a:ext cx="12192000" cy="255335"/>
            <a:chOff x="-98815" y="4614004"/>
            <a:chExt cx="12290815" cy="255335"/>
          </a:xfrm>
        </p:grpSpPr>
        <p:sp>
          <p:nvSpPr>
            <p:cNvPr id="107"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8"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9"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pic>
        <p:nvPicPr>
          <p:cNvPr id="40" name="Picture 4">
            <a:extLst>
              <a:ext uri="{FF2B5EF4-FFF2-40B4-BE49-F238E27FC236}">
                <a16:creationId xmlns="" xmlns:a16="http://schemas.microsoft.com/office/drawing/2014/main" id="{63AF380A-9265-BA4C-8A2E-64708BD2BDAA}"/>
              </a:ext>
            </a:extLst>
          </p:cNvPr>
          <p:cNvPicPr>
            <a:picLocks noChangeAspect="1"/>
          </p:cNvPicPr>
          <p:nvPr/>
        </p:nvPicPr>
        <p:blipFill>
          <a:blip r:embed="rId5"/>
          <a:stretch>
            <a:fillRect/>
          </a:stretch>
        </p:blipFill>
        <p:spPr>
          <a:xfrm>
            <a:off x="4909440" y="2284779"/>
            <a:ext cx="6488418" cy="4095612"/>
          </a:xfrm>
          <a:prstGeom prst="rect">
            <a:avLst/>
          </a:prstGeom>
        </p:spPr>
      </p:pic>
    </p:spTree>
    <p:extLst>
      <p:ext uri="{BB962C8B-B14F-4D97-AF65-F5344CB8AC3E}">
        <p14:creationId xmlns:p14="http://schemas.microsoft.com/office/powerpoint/2010/main" val="2117700726"/>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圖片 53"/>
          <p:cNvPicPr>
            <a:picLocks noChangeAspect="1"/>
          </p:cNvPicPr>
          <p:nvPr/>
        </p:nvPicPr>
        <p:blipFill>
          <a:blip r:embed="rId3"/>
          <a:stretch>
            <a:fillRect/>
          </a:stretch>
        </p:blipFill>
        <p:spPr>
          <a:xfrm>
            <a:off x="19487" y="974726"/>
            <a:ext cx="12192000" cy="6076477"/>
          </a:xfrm>
          <a:prstGeom prst="rect">
            <a:avLst/>
          </a:prstGeom>
        </p:spPr>
      </p:pic>
      <p:sp>
        <p:nvSpPr>
          <p:cNvPr id="96" name="文字方塊 95"/>
          <p:cNvSpPr txBox="1"/>
          <p:nvPr/>
        </p:nvSpPr>
        <p:spPr>
          <a:xfrm>
            <a:off x="589756" y="1370338"/>
            <a:ext cx="10576718" cy="4616648"/>
          </a:xfrm>
          <a:prstGeom prst="rect">
            <a:avLst/>
          </a:prstGeom>
          <a:noFill/>
        </p:spPr>
        <p:txBody>
          <a:bodyPr wrap="square" rtlCol="0">
            <a:spAutoFit/>
          </a:bodyPr>
          <a:lstStyle/>
          <a:p>
            <a:pPr indent="-285750">
              <a:lnSpc>
                <a:spcPct val="150000"/>
              </a:lnSpc>
              <a:buFont typeface="Wingdings" pitchFamily="2" charset="2"/>
              <a:buChar char="n"/>
              <a:defRPr/>
            </a:pPr>
            <a:r>
              <a:rPr lang="zh-TW" altLang="en-US" sz="2800" b="1" spc="300" dirty="0">
                <a:solidFill>
                  <a:srgbClr val="093978"/>
                </a:solidFill>
                <a:latin typeface="Arial Black" panose="020B0A04020102020204" pitchFamily="34" charset="0"/>
                <a:ea typeface="华文细黑" panose="02010600040101010101" pitchFamily="2" charset="-122"/>
              </a:rPr>
              <a:t>新功能</a:t>
            </a:r>
            <a:r>
              <a:rPr lang="zh-TW" altLang="en-US" sz="2800" b="1" spc="300" dirty="0" smtClean="0">
                <a:solidFill>
                  <a:srgbClr val="093978"/>
                </a:solidFill>
                <a:latin typeface="Arial Black" panose="020B0A04020102020204" pitchFamily="34" charset="0"/>
                <a:ea typeface="华文细黑" panose="02010600040101010101" pitchFamily="2" charset="-122"/>
              </a:rPr>
              <a:t>與產品運用 </a:t>
            </a:r>
            <a:endParaRPr lang="en-US" altLang="zh-TW" sz="2800" b="1" spc="300" dirty="0">
              <a:solidFill>
                <a:srgbClr val="093978"/>
              </a:solidFill>
              <a:latin typeface="Arial Black" panose="020B0A04020102020204" pitchFamily="34" charset="0"/>
              <a:ea typeface="华文细黑" panose="02010600040101010101" pitchFamily="2" charset="-122"/>
            </a:endParaRPr>
          </a:p>
          <a:p>
            <a:pPr>
              <a:lnSpc>
                <a:spcPct val="150000"/>
              </a:lnSpc>
              <a:defRPr/>
            </a:pPr>
            <a:endParaRPr lang="en-US" altLang="zh-TW" sz="2400" b="1" spc="300"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en-US" altLang="zh-TW" sz="2400" b="1" spc="300" dirty="0" smtClean="0">
                <a:solidFill>
                  <a:srgbClr val="093978"/>
                </a:solidFill>
                <a:latin typeface="Arial Black" panose="020B0A04020102020204" pitchFamily="34" charset="0"/>
                <a:ea typeface="华文细黑" panose="02010600040101010101" pitchFamily="2" charset="-122"/>
              </a:rPr>
              <a:t>TWS</a:t>
            </a:r>
            <a:r>
              <a:rPr lang="zh-TW" altLang="en-US" sz="2400" b="1" spc="300" dirty="0" smtClean="0">
                <a:solidFill>
                  <a:srgbClr val="093978"/>
                </a:solidFill>
                <a:latin typeface="Arial Black" panose="020B0A04020102020204" pitchFamily="34" charset="0"/>
                <a:ea typeface="华文细黑" panose="02010600040101010101" pitchFamily="2" charset="-122"/>
              </a:rPr>
              <a:t> 第三代主動降噪耳機開始試產</a:t>
            </a:r>
            <a:endParaRPr lang="en-US" altLang="zh-TW" sz="2400" b="1" spc="300"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spc="300" dirty="0">
                <a:solidFill>
                  <a:srgbClr val="093978"/>
                </a:solidFill>
                <a:latin typeface="Arial Black" panose="020B0A04020102020204" pitchFamily="34" charset="0"/>
                <a:ea typeface="华文细黑" panose="02010600040101010101" pitchFamily="2" charset="-122"/>
              </a:rPr>
              <a:t>中國</a:t>
            </a:r>
            <a:r>
              <a:rPr lang="zh-TW" altLang="en-US" sz="2400" b="1" spc="300" dirty="0" smtClean="0">
                <a:solidFill>
                  <a:srgbClr val="093978"/>
                </a:solidFill>
                <a:latin typeface="Arial Black" panose="020B0A04020102020204" pitchFamily="34" charset="0"/>
                <a:ea typeface="华文细黑" panose="02010600040101010101" pitchFamily="2" charset="-122"/>
              </a:rPr>
              <a:t>移動 </a:t>
            </a:r>
            <a:r>
              <a:rPr lang="en-US" altLang="zh-TW" sz="2400" b="1" spc="300" dirty="0" smtClean="0">
                <a:solidFill>
                  <a:srgbClr val="093978"/>
                </a:solidFill>
                <a:latin typeface="Arial Black" panose="020B0A04020102020204" pitchFamily="34" charset="0"/>
                <a:ea typeface="华文细黑" panose="02010600040101010101" pitchFamily="2" charset="-122"/>
              </a:rPr>
              <a:t>GPON</a:t>
            </a:r>
            <a:r>
              <a:rPr lang="zh-TW" altLang="en-US" sz="2400" b="1" spc="300" dirty="0" smtClean="0">
                <a:solidFill>
                  <a:srgbClr val="093978"/>
                </a:solidFill>
                <a:latin typeface="Arial Black" panose="020B0A04020102020204" pitchFamily="34" charset="0"/>
                <a:ea typeface="华文细黑" panose="02010600040101010101" pitchFamily="2" charset="-122"/>
              </a:rPr>
              <a:t>直供項目開始交貨</a:t>
            </a:r>
            <a:endParaRPr lang="en-US" altLang="zh-TW" sz="2400" b="1" spc="300"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spc="300" dirty="0">
                <a:solidFill>
                  <a:srgbClr val="093978"/>
                </a:solidFill>
                <a:latin typeface="Arial Black" panose="020B0A04020102020204" pitchFamily="34" charset="0"/>
                <a:ea typeface="华文细黑" panose="02010600040101010101" pitchFamily="2" charset="-122"/>
              </a:rPr>
              <a:t>路由</a:t>
            </a:r>
            <a:r>
              <a:rPr lang="zh-TW" altLang="en-US" sz="2400" b="1" spc="300" dirty="0" smtClean="0">
                <a:solidFill>
                  <a:srgbClr val="093978"/>
                </a:solidFill>
                <a:latin typeface="Arial Black" panose="020B0A04020102020204" pitchFamily="34" charset="0"/>
                <a:ea typeface="华文细黑" panose="02010600040101010101" pitchFamily="2" charset="-122"/>
              </a:rPr>
              <a:t>器產品導入內地重要</a:t>
            </a:r>
            <a:r>
              <a:rPr lang="en-US" altLang="zh-TW" sz="2400" b="1" spc="300" dirty="0" smtClean="0">
                <a:solidFill>
                  <a:srgbClr val="093978"/>
                </a:solidFill>
                <a:latin typeface="Arial Black" panose="020B0A04020102020204" pitchFamily="34" charset="0"/>
                <a:ea typeface="华文细黑" panose="02010600040101010101" pitchFamily="2" charset="-122"/>
              </a:rPr>
              <a:t>ODM</a:t>
            </a:r>
          </a:p>
          <a:p>
            <a:pPr marL="0" lvl="1" indent="-342900">
              <a:lnSpc>
                <a:spcPct val="150000"/>
              </a:lnSpc>
              <a:buFont typeface="Wingdings" panose="05000000000000000000" pitchFamily="2" charset="2"/>
              <a:buChar char="Ø"/>
              <a:defRPr/>
            </a:pPr>
            <a:r>
              <a:rPr lang="zh-TW" altLang="en-US" sz="2400" b="1" spc="300" dirty="0">
                <a:solidFill>
                  <a:srgbClr val="093978"/>
                </a:solidFill>
                <a:latin typeface="Arial Black" panose="020B0A04020102020204" pitchFamily="34" charset="0"/>
                <a:ea typeface="华文细黑" panose="02010600040101010101" pitchFamily="2" charset="-122"/>
              </a:rPr>
              <a:t>藍</a:t>
            </a:r>
            <a:r>
              <a:rPr lang="zh-TW" altLang="en-US" sz="2400" b="1" spc="300" dirty="0" smtClean="0">
                <a:solidFill>
                  <a:srgbClr val="093978"/>
                </a:solidFill>
                <a:latin typeface="Arial Black" panose="020B0A04020102020204" pitchFamily="34" charset="0"/>
                <a:ea typeface="华文细黑" panose="02010600040101010101" pitchFamily="2" charset="-122"/>
              </a:rPr>
              <a:t>牙產品導入</a:t>
            </a:r>
            <a:r>
              <a:rPr lang="en-US" altLang="zh-TW" sz="2400" b="1" spc="300" dirty="0" smtClean="0">
                <a:solidFill>
                  <a:srgbClr val="093978"/>
                </a:solidFill>
                <a:latin typeface="Arial Black" panose="020B0A04020102020204" pitchFamily="34" charset="0"/>
                <a:ea typeface="华文细黑" panose="02010600040101010101" pitchFamily="2" charset="-122"/>
              </a:rPr>
              <a:t>POS</a:t>
            </a:r>
            <a:r>
              <a:rPr lang="zh-TW" altLang="en-US" sz="2400" b="1" spc="300" dirty="0" smtClean="0">
                <a:solidFill>
                  <a:srgbClr val="093978"/>
                </a:solidFill>
                <a:latin typeface="Arial Black" panose="020B0A04020102020204" pitchFamily="34" charset="0"/>
                <a:ea typeface="华文细黑" panose="02010600040101010101" pitchFamily="2" charset="-122"/>
              </a:rPr>
              <a:t>機大廠</a:t>
            </a:r>
            <a:r>
              <a:rPr lang="en-US" altLang="zh-TW" sz="2400" b="1" spc="300" dirty="0" smtClean="0">
                <a:solidFill>
                  <a:srgbClr val="093978"/>
                </a:solidFill>
                <a:latin typeface="Arial Black" panose="020B0A04020102020204" pitchFamily="34" charset="0"/>
                <a:ea typeface="华文细黑" panose="02010600040101010101" pitchFamily="2" charset="-122"/>
              </a:rPr>
              <a:t>, Q2</a:t>
            </a:r>
            <a:r>
              <a:rPr lang="zh-TW" altLang="en-US" sz="2400" b="1" spc="300" dirty="0" smtClean="0">
                <a:solidFill>
                  <a:srgbClr val="093978"/>
                </a:solidFill>
                <a:latin typeface="Arial Black" panose="020B0A04020102020204" pitchFamily="34" charset="0"/>
                <a:ea typeface="华文细黑" panose="02010600040101010101" pitchFamily="2" charset="-122"/>
              </a:rPr>
              <a:t>需求激增</a:t>
            </a:r>
            <a:endParaRPr lang="en-US" altLang="zh-TW" sz="2400" b="1" spc="300"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spc="300" dirty="0" smtClean="0">
                <a:solidFill>
                  <a:srgbClr val="093978"/>
                </a:solidFill>
                <a:latin typeface="Arial Black" panose="020B0A04020102020204" pitchFamily="34" charset="0"/>
                <a:ea typeface="华文细黑" panose="02010600040101010101" pitchFamily="2" charset="-122"/>
              </a:rPr>
              <a:t>大屏幕手環需求浮現</a:t>
            </a:r>
            <a:r>
              <a:rPr lang="en-US" altLang="zh-TW" sz="2400" b="1" spc="300" dirty="0" smtClean="0">
                <a:solidFill>
                  <a:srgbClr val="093978"/>
                </a:solidFill>
                <a:latin typeface="Arial Black" panose="020B0A04020102020204" pitchFamily="34" charset="0"/>
                <a:ea typeface="华文细黑" panose="02010600040101010101" pitchFamily="2" charset="-122"/>
              </a:rPr>
              <a:t>, </a:t>
            </a:r>
            <a:r>
              <a:rPr lang="zh-TW" altLang="en-US" sz="2400" b="1" spc="300" dirty="0" smtClean="0">
                <a:solidFill>
                  <a:srgbClr val="093978"/>
                </a:solidFill>
                <a:latin typeface="Arial Black" panose="020B0A04020102020204" pitchFamily="34" charset="0"/>
                <a:ea typeface="华文细黑" panose="02010600040101010101" pitchFamily="2" charset="-122"/>
              </a:rPr>
              <a:t>多家客戶導入設計</a:t>
            </a:r>
            <a:endParaRPr lang="en-US" altLang="zh-TW" sz="2400" b="1" spc="300"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en-US" altLang="zh-TW" sz="2400" b="1" spc="300" dirty="0" err="1" smtClean="0">
                <a:solidFill>
                  <a:srgbClr val="093978"/>
                </a:solidFill>
                <a:latin typeface="Arial Black" panose="020B0A04020102020204" pitchFamily="34" charset="0"/>
                <a:ea typeface="华文细黑" panose="02010600040101010101" pitchFamily="2" charset="-122"/>
              </a:rPr>
              <a:t>GaN</a:t>
            </a:r>
            <a:r>
              <a:rPr lang="zh-TW" altLang="en-US" sz="2400" b="1" spc="300" dirty="0" smtClean="0">
                <a:solidFill>
                  <a:srgbClr val="093978"/>
                </a:solidFill>
                <a:latin typeface="Arial Black" panose="020B0A04020102020204" pitchFamily="34" charset="0"/>
                <a:ea typeface="华文细黑" panose="02010600040101010101" pitchFamily="2" charset="-122"/>
              </a:rPr>
              <a:t>氮化鎵相關產品</a:t>
            </a:r>
            <a:r>
              <a:rPr lang="en-US" altLang="zh-TW" sz="2400" b="1" spc="300" dirty="0" smtClean="0">
                <a:solidFill>
                  <a:srgbClr val="093978"/>
                </a:solidFill>
                <a:latin typeface="Arial Black" panose="020B0A04020102020204" pitchFamily="34" charset="0"/>
                <a:ea typeface="华文细黑" panose="02010600040101010101" pitchFamily="2" charset="-122"/>
              </a:rPr>
              <a:t>Design-In</a:t>
            </a:r>
          </a:p>
        </p:txBody>
      </p:sp>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67091"/>
            <a:ext cx="8747642" cy="523220"/>
            <a:chOff x="400051" y="266428"/>
            <a:chExt cx="8749258"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883440" y="266428"/>
              <a:ext cx="8265869" cy="523687"/>
            </a:xfrm>
            <a:prstGeom prst="rect">
              <a:avLst/>
            </a:prstGeom>
            <a:noFill/>
          </p:spPr>
          <p:txBody>
            <a:bodyPr wrap="square">
              <a:spAutoFit/>
            </a:bodyPr>
            <a:lstStyle/>
            <a:p>
              <a:pPr>
                <a:defRPr/>
              </a:pPr>
              <a:r>
                <a:rPr lang="zh-TW" altLang="en-US" sz="28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營運展望│成長動能領域</a:t>
              </a: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6" name="群組 105"/>
          <p:cNvGrpSpPr/>
          <p:nvPr/>
        </p:nvGrpSpPr>
        <p:grpSpPr>
          <a:xfrm>
            <a:off x="0" y="2244597"/>
            <a:ext cx="12192000" cy="255335"/>
            <a:chOff x="-98815" y="4614004"/>
            <a:chExt cx="12290815" cy="255335"/>
          </a:xfrm>
        </p:grpSpPr>
        <p:sp>
          <p:nvSpPr>
            <p:cNvPr id="107"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8"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9"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spTree>
    <p:extLst>
      <p:ext uri="{BB962C8B-B14F-4D97-AF65-F5344CB8AC3E}">
        <p14:creationId xmlns:p14="http://schemas.microsoft.com/office/powerpoint/2010/main" val="1493823465"/>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圖片 81"/>
          <p:cNvPicPr>
            <a:picLocks noChangeAspect="1"/>
          </p:cNvPicPr>
          <p:nvPr/>
        </p:nvPicPr>
        <p:blipFill>
          <a:blip r:embed="rId3"/>
          <a:stretch>
            <a:fillRect/>
          </a:stretch>
        </p:blipFill>
        <p:spPr>
          <a:xfrm>
            <a:off x="19487" y="974726"/>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67090"/>
            <a:ext cx="8825836" cy="523220"/>
            <a:chOff x="400051" y="266427"/>
            <a:chExt cx="8827466"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961648" y="266427"/>
              <a:ext cx="8265869" cy="523687"/>
            </a:xfrm>
            <a:prstGeom prst="rect">
              <a:avLst/>
            </a:prstGeom>
            <a:noFill/>
          </p:spPr>
          <p:txBody>
            <a:bodyPr wrap="square">
              <a:spAutoFit/>
            </a:bodyPr>
            <a:lstStyle/>
            <a:p>
              <a:pPr>
                <a:defRPr/>
              </a:pPr>
              <a:r>
                <a:rPr lang="zh-TW" altLang="en-US" sz="28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營運展望│成長動能領域</a:t>
              </a: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文字方塊 45"/>
          <p:cNvSpPr txBox="1"/>
          <p:nvPr/>
        </p:nvSpPr>
        <p:spPr>
          <a:xfrm>
            <a:off x="772929" y="1473433"/>
            <a:ext cx="5130715" cy="3046988"/>
          </a:xfrm>
          <a:prstGeom prst="rect">
            <a:avLst/>
          </a:prstGeom>
          <a:noFill/>
        </p:spPr>
        <p:txBody>
          <a:bodyPr wrap="square" rtlCol="0">
            <a:spAutoFit/>
          </a:bodyPr>
          <a:lstStyle/>
          <a:p>
            <a:pPr marL="285750" lvl="1" indent="-285750">
              <a:lnSpc>
                <a:spcPct val="150000"/>
              </a:lnSpc>
              <a:buFont typeface="Wingdings" panose="05000000000000000000" pitchFamily="2" charset="2"/>
              <a:buChar char="n"/>
              <a:defRPr/>
            </a:pPr>
            <a:r>
              <a:rPr lang="zh-TW" altLang="en-US" sz="2800" b="1" dirty="0">
                <a:solidFill>
                  <a:srgbClr val="093978"/>
                </a:solidFill>
                <a:latin typeface="Arial Black" panose="020B0A04020102020204" pitchFamily="34" charset="0"/>
                <a:ea typeface="华文细黑" panose="02010600040101010101" pitchFamily="2" charset="-122"/>
              </a:rPr>
              <a:t>海外</a:t>
            </a:r>
            <a:r>
              <a:rPr lang="en-US" altLang="zh-TW" sz="2800" b="1" dirty="0">
                <a:solidFill>
                  <a:srgbClr val="093978"/>
                </a:solidFill>
                <a:latin typeface="Arial Black" panose="020B0A04020102020204" pitchFamily="34" charset="0"/>
                <a:ea typeface="STXihei"/>
              </a:rPr>
              <a:t>OTT BOX </a:t>
            </a:r>
            <a:r>
              <a:rPr lang="zh-TW" altLang="en-US" sz="2800" b="1" dirty="0">
                <a:solidFill>
                  <a:srgbClr val="093978"/>
                </a:solidFill>
                <a:latin typeface="Arial Black" panose="020B0A04020102020204" pitchFamily="34" charset="0"/>
                <a:ea typeface="华文细黑" panose="02010600040101010101" pitchFamily="2" charset="-122"/>
              </a:rPr>
              <a:t>市場</a:t>
            </a:r>
            <a:endParaRPr lang="en-US" altLang="zh-TW" sz="2800" b="1" dirty="0">
              <a:solidFill>
                <a:srgbClr val="093978"/>
              </a:solidFill>
              <a:latin typeface="Arial Black" panose="020B0A04020102020204" pitchFamily="34" charset="0"/>
              <a:ea typeface="STXihei"/>
            </a:endParaRPr>
          </a:p>
          <a:p>
            <a:pPr>
              <a:lnSpc>
                <a:spcPct val="150000"/>
              </a:lnSpc>
              <a:defRPr/>
            </a:pPr>
            <a:endParaRPr lang="en-US" altLang="zh-TW" sz="2800" b="1" dirty="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en-US" altLang="zh-TW" sz="2400" b="1" dirty="0">
                <a:solidFill>
                  <a:srgbClr val="093978"/>
                </a:solidFill>
                <a:latin typeface="Arial Black" panose="020B0A04020102020204" pitchFamily="34" charset="0"/>
                <a:ea typeface="STXihei"/>
              </a:rPr>
              <a:t>GMI</a:t>
            </a:r>
            <a:r>
              <a:rPr lang="zh-TW" altLang="en-US" sz="2400" b="1" dirty="0">
                <a:solidFill>
                  <a:srgbClr val="093978"/>
                </a:solidFill>
                <a:latin typeface="Arial Black" panose="020B0A04020102020204" pitchFamily="34" charset="0"/>
                <a:ea typeface="华文细黑" panose="02010600040101010101" pitchFamily="2" charset="-122"/>
              </a:rPr>
              <a:t>供應主控與</a:t>
            </a:r>
            <a:r>
              <a:rPr lang="zh-TW" altLang="en-US" sz="2400" b="1" dirty="0" smtClean="0">
                <a:solidFill>
                  <a:srgbClr val="093978"/>
                </a:solidFill>
                <a:latin typeface="Arial Black" panose="020B0A04020102020204" pitchFamily="34" charset="0"/>
                <a:ea typeface="华文细黑" panose="02010600040101010101" pitchFamily="2" charset="-122"/>
              </a:rPr>
              <a:t>無線</a:t>
            </a:r>
            <a:r>
              <a:rPr lang="zh-TW" altLang="en-US" sz="2400" b="1" dirty="0">
                <a:solidFill>
                  <a:srgbClr val="093978"/>
                </a:solidFill>
                <a:latin typeface="Arial Black" panose="020B0A04020102020204" pitchFamily="34" charset="0"/>
                <a:ea typeface="华文细黑" panose="02010600040101010101" pitchFamily="2" charset="-122"/>
              </a:rPr>
              <a:t>網路</a:t>
            </a:r>
            <a:r>
              <a:rPr lang="zh-TW" altLang="en-US" sz="2400" b="1" dirty="0" smtClean="0">
                <a:solidFill>
                  <a:srgbClr val="093978"/>
                </a:solidFill>
                <a:latin typeface="Arial Black" panose="020B0A04020102020204" pitchFamily="34" charset="0"/>
                <a:ea typeface="华文细黑" panose="02010600040101010101" pitchFamily="2" charset="-122"/>
              </a:rPr>
              <a:t>晶片</a:t>
            </a:r>
            <a:endParaRPr lang="en-US" altLang="zh-TW" sz="2400" b="1" dirty="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第四季</a:t>
            </a:r>
            <a:r>
              <a:rPr lang="zh-TW" altLang="en-US" sz="2400" b="1" dirty="0">
                <a:solidFill>
                  <a:srgbClr val="093978"/>
                </a:solidFill>
                <a:latin typeface="Arial Black" panose="020B0A04020102020204" pitchFamily="34" charset="0"/>
                <a:ea typeface="华文细黑" panose="02010600040101010101" pitchFamily="2" charset="-122"/>
              </a:rPr>
              <a:t>銷售佔整體營</a:t>
            </a:r>
            <a:r>
              <a:rPr lang="zh-TW" altLang="en-US" sz="2400" b="1" dirty="0" smtClean="0">
                <a:solidFill>
                  <a:srgbClr val="093978"/>
                </a:solidFill>
                <a:latin typeface="Arial Black" panose="020B0A04020102020204" pitchFamily="34" charset="0"/>
                <a:ea typeface="华文细黑" panose="02010600040101010101" pitchFamily="2" charset="-122"/>
              </a:rPr>
              <a:t>收</a:t>
            </a:r>
            <a:r>
              <a:rPr lang="en-US" altLang="zh-TW" sz="2400" b="1" dirty="0" smtClean="0">
                <a:solidFill>
                  <a:srgbClr val="093978"/>
                </a:solidFill>
                <a:latin typeface="Arial Black" panose="020B0A04020102020204" pitchFamily="34" charset="0"/>
                <a:ea typeface="华文细黑" panose="02010600040101010101" pitchFamily="2" charset="-122"/>
              </a:rPr>
              <a:t>8~10%</a:t>
            </a:r>
          </a:p>
          <a:p>
            <a:pPr marL="0" lvl="1" indent="-342900">
              <a:lnSpc>
                <a:spcPct val="150000"/>
              </a:lnSpc>
              <a:buFont typeface="Wingdings" panose="05000000000000000000" pitchFamily="2" charset="2"/>
              <a:buChar char="Ø"/>
              <a:defRPr/>
            </a:pPr>
            <a:r>
              <a:rPr lang="zh-TW" altLang="en-US" sz="2400" b="1" dirty="0">
                <a:solidFill>
                  <a:srgbClr val="093978"/>
                </a:solidFill>
                <a:latin typeface="Arial Black" panose="020B0A04020102020204" pitchFamily="34" charset="0"/>
                <a:ea typeface="STXihei"/>
              </a:rPr>
              <a:t>新</a:t>
            </a:r>
            <a:r>
              <a:rPr lang="zh-TW" altLang="en-US" sz="2400" b="1" dirty="0" smtClean="0">
                <a:solidFill>
                  <a:srgbClr val="093978"/>
                </a:solidFill>
                <a:latin typeface="Arial Black" panose="020B0A04020102020204" pitchFamily="34" charset="0"/>
                <a:ea typeface="STXihei"/>
              </a:rPr>
              <a:t>一代高解析度產品開始試產</a:t>
            </a:r>
            <a:endParaRPr lang="en-US" altLang="zh-TW" sz="2400" b="1" dirty="0">
              <a:solidFill>
                <a:srgbClr val="093978"/>
              </a:solidFill>
              <a:latin typeface="Arial Black" panose="020B0A04020102020204" pitchFamily="34" charset="0"/>
              <a:ea typeface="华文细黑" panose="02010600040101010101" pitchFamily="2" charset="-122"/>
            </a:endParaRPr>
          </a:p>
        </p:txBody>
      </p:sp>
      <p:sp>
        <p:nvSpPr>
          <p:cNvPr id="47" name="文字方塊 46"/>
          <p:cNvSpPr txBox="1"/>
          <p:nvPr/>
        </p:nvSpPr>
        <p:spPr>
          <a:xfrm>
            <a:off x="6566029" y="1373476"/>
            <a:ext cx="5284659" cy="3785652"/>
          </a:xfrm>
          <a:prstGeom prst="rect">
            <a:avLst/>
          </a:prstGeom>
          <a:noFill/>
        </p:spPr>
        <p:txBody>
          <a:bodyPr wrap="square" rtlCol="0">
            <a:spAutoFit/>
          </a:bodyPr>
          <a:lstStyle/>
          <a:p>
            <a:pPr indent="-285750">
              <a:lnSpc>
                <a:spcPct val="150000"/>
              </a:lnSpc>
              <a:buFont typeface="Wingdings" pitchFamily="2" charset="2"/>
              <a:buChar char="n"/>
              <a:defRPr/>
            </a:pPr>
            <a:r>
              <a:rPr lang="zh-TW" altLang="en-US" sz="3200" b="1" dirty="0">
                <a:solidFill>
                  <a:srgbClr val="093978"/>
                </a:solidFill>
                <a:latin typeface="Arial Black" panose="020B0A04020102020204" pitchFamily="34" charset="0"/>
                <a:ea typeface="华文细黑" panose="02010600040101010101" pitchFamily="2" charset="-122"/>
              </a:rPr>
              <a:t>運營商標案市場</a:t>
            </a:r>
            <a:endParaRPr lang="en-US" altLang="zh-TW" sz="3200" b="1" dirty="0">
              <a:solidFill>
                <a:srgbClr val="093978"/>
              </a:solidFill>
              <a:latin typeface="Arial Black" panose="020B0A04020102020204" pitchFamily="34" charset="0"/>
              <a:ea typeface="STXihei"/>
            </a:endParaRPr>
          </a:p>
          <a:p>
            <a:pPr indent="-285750">
              <a:lnSpc>
                <a:spcPct val="150000"/>
              </a:lnSpc>
              <a:buFont typeface="Wingdings" pitchFamily="2" charset="2"/>
              <a:buChar char="n"/>
              <a:defRPr/>
            </a:pPr>
            <a:endParaRPr lang="en-US" altLang="zh-TW" sz="2800" b="1" dirty="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en-US" altLang="zh-TW" sz="2400" b="1" dirty="0" smtClean="0">
                <a:solidFill>
                  <a:srgbClr val="093978"/>
                </a:solidFill>
                <a:latin typeface="Arial Black" panose="020B0A04020102020204" pitchFamily="34" charset="0"/>
                <a:ea typeface="华文细黑" panose="02010600040101010101" pitchFamily="2" charset="-122"/>
              </a:rPr>
              <a:t>IPTV/ Router / GPON</a:t>
            </a:r>
          </a:p>
          <a:p>
            <a:pPr marL="0" lvl="1" indent="-342900">
              <a:lnSpc>
                <a:spcPct val="150000"/>
              </a:lnSpc>
              <a:buFont typeface="Wingdings" panose="05000000000000000000" pitchFamily="2" charset="2"/>
              <a:buChar char="Ø"/>
              <a:defRPr/>
            </a:pPr>
            <a:r>
              <a:rPr lang="zh-TW" altLang="en-US" sz="2400" b="1" dirty="0">
                <a:solidFill>
                  <a:srgbClr val="093978"/>
                </a:solidFill>
                <a:latin typeface="Arial Black" panose="020B0A04020102020204" pitchFamily="34" charset="0"/>
                <a:ea typeface="华文细黑" panose="02010600040101010101" pitchFamily="2" charset="-122"/>
              </a:rPr>
              <a:t>第四季</a:t>
            </a:r>
            <a:r>
              <a:rPr lang="zh-TW" altLang="en-US" sz="2400" b="1" dirty="0" smtClean="0">
                <a:solidFill>
                  <a:srgbClr val="093978"/>
                </a:solidFill>
                <a:latin typeface="Arial Black" panose="020B0A04020102020204" pitchFamily="34" charset="0"/>
                <a:ea typeface="华文细黑" panose="02010600040101010101" pitchFamily="2" charset="-122"/>
              </a:rPr>
              <a:t>銷售佔整體營收</a:t>
            </a:r>
            <a:r>
              <a:rPr lang="en-US" altLang="zh-TW" sz="2400" b="1" dirty="0" smtClean="0">
                <a:solidFill>
                  <a:srgbClr val="093978"/>
                </a:solidFill>
                <a:latin typeface="Arial Black" panose="020B0A04020102020204" pitchFamily="34" charset="0"/>
                <a:ea typeface="华文细黑" panose="02010600040101010101" pitchFamily="2" charset="-122"/>
              </a:rPr>
              <a:t>20~25%</a:t>
            </a:r>
            <a:endParaRPr lang="en-US" altLang="zh-TW" sz="2400" b="1" dirty="0" smtClean="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en-US" altLang="zh-TW" sz="2400" b="1" dirty="0" smtClean="0">
                <a:solidFill>
                  <a:srgbClr val="093978"/>
                </a:solidFill>
                <a:latin typeface="Arial Black" panose="020B0A04020102020204" pitchFamily="34" charset="0"/>
                <a:ea typeface="STXihei"/>
              </a:rPr>
              <a:t>2020</a:t>
            </a:r>
            <a:r>
              <a:rPr lang="zh-TW" altLang="en-US" sz="2400" b="1" dirty="0" smtClean="0">
                <a:solidFill>
                  <a:srgbClr val="093978"/>
                </a:solidFill>
                <a:latin typeface="Arial Black" panose="020B0A04020102020204" pitchFamily="34" charset="0"/>
                <a:ea typeface="STXihei"/>
              </a:rPr>
              <a:t>年第一季需求持續旺盛</a:t>
            </a:r>
            <a:endParaRPr lang="en-US" altLang="zh-TW" sz="2400" b="1" dirty="0">
              <a:solidFill>
                <a:srgbClr val="093978"/>
              </a:solidFill>
              <a:latin typeface="Arial Black" panose="020B0A04020102020204" pitchFamily="34" charset="0"/>
              <a:ea typeface="STXihei"/>
            </a:endParaRPr>
          </a:p>
          <a:p>
            <a:pPr marL="800100" lvl="1" indent="-342900">
              <a:lnSpc>
                <a:spcPct val="150000"/>
              </a:lnSpc>
              <a:buFont typeface="Arial" pitchFamily="34" charset="0"/>
              <a:buChar char="•"/>
            </a:pPr>
            <a:endParaRPr lang="en-US" altLang="zh-TW" sz="2800" b="1" dirty="0" smtClean="0">
              <a:solidFill>
                <a:srgbClr val="333399"/>
              </a:solidFill>
              <a:latin typeface="微軟正黑體" panose="020B0604030504040204" pitchFamily="34" charset="-120"/>
              <a:ea typeface="STXihei"/>
            </a:endParaRPr>
          </a:p>
        </p:txBody>
      </p:sp>
      <p:pic>
        <p:nvPicPr>
          <p:cNvPr id="48" name="Picture 2" descr="C:\Users\Think\Desktop\zido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542" y="4685987"/>
            <a:ext cx="3493595" cy="155103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C:\Users\Think\Desktop\1280px-WiFi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0832" y="4757755"/>
            <a:ext cx="1665197" cy="12608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C:\Users\Think\Desktop\Reinforcing-Mobile-Backhaul-With-GP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1622" y="4600507"/>
            <a:ext cx="3391547" cy="1418074"/>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群組 91"/>
          <p:cNvGrpSpPr/>
          <p:nvPr/>
        </p:nvGrpSpPr>
        <p:grpSpPr>
          <a:xfrm>
            <a:off x="1" y="2208541"/>
            <a:ext cx="12192000" cy="255335"/>
            <a:chOff x="-98815" y="4614004"/>
            <a:chExt cx="12290815" cy="255335"/>
          </a:xfrm>
        </p:grpSpPr>
        <p:sp>
          <p:nvSpPr>
            <p:cNvPr id="93"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94"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95"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spTree>
    <p:extLst>
      <p:ext uri="{BB962C8B-B14F-4D97-AF65-F5344CB8AC3E}">
        <p14:creationId xmlns:p14="http://schemas.microsoft.com/office/powerpoint/2010/main" val="1926671282"/>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58658"/>
            <a:ext cx="8747643" cy="523220"/>
            <a:chOff x="400051" y="257988"/>
            <a:chExt cx="8749259"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883441" y="257988"/>
              <a:ext cx="8265869" cy="523687"/>
            </a:xfrm>
            <a:prstGeom prst="rect">
              <a:avLst/>
            </a:prstGeom>
            <a:noFill/>
          </p:spPr>
          <p:txBody>
            <a:bodyPr wrap="square">
              <a:spAutoFit/>
            </a:bodyPr>
            <a:lstStyle/>
            <a:p>
              <a:pPr>
                <a:defRPr/>
              </a:pPr>
              <a:r>
                <a:rPr lang="zh-TW" altLang="en-US" sz="28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a:t>
              </a:r>
              <a:r>
                <a:rPr lang="zh-TW" altLang="en-US" sz="2800" b="1" dirty="0" smtClean="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28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新冠</a:t>
              </a:r>
              <a:r>
                <a:rPr lang="zh-TW" altLang="en-US" sz="2800" b="1" dirty="0" smtClean="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肺炎影響評估</a:t>
              </a:r>
              <a:endParaRPr lang="zh-TW" altLang="en-US" sz="28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字方塊 36"/>
          <p:cNvSpPr txBox="1"/>
          <p:nvPr/>
        </p:nvSpPr>
        <p:spPr>
          <a:xfrm>
            <a:off x="400050" y="1271982"/>
            <a:ext cx="11202234" cy="4616648"/>
          </a:xfrm>
          <a:prstGeom prst="rect">
            <a:avLst/>
          </a:prstGeom>
          <a:noFill/>
        </p:spPr>
        <p:txBody>
          <a:bodyPr wrap="square" rtlCol="0">
            <a:spAutoFit/>
          </a:bodyPr>
          <a:lstStyle/>
          <a:p>
            <a:pPr indent="-285750">
              <a:lnSpc>
                <a:spcPct val="150000"/>
              </a:lnSpc>
              <a:buFont typeface="Wingdings" pitchFamily="2" charset="2"/>
              <a:buChar char="n"/>
              <a:defRPr/>
            </a:pPr>
            <a:r>
              <a:rPr lang="zh-TW" altLang="en-US" sz="2800" b="1" dirty="0" smtClean="0">
                <a:solidFill>
                  <a:srgbClr val="093978"/>
                </a:solidFill>
                <a:latin typeface="Arial Black" panose="020B0A04020102020204" pitchFamily="34" charset="0"/>
                <a:ea typeface="华文细黑" panose="02010600040101010101" pitchFamily="2" charset="-122"/>
              </a:rPr>
              <a:t>新</a:t>
            </a:r>
            <a:r>
              <a:rPr lang="zh-TW" altLang="en-US" sz="2800" b="1" dirty="0">
                <a:solidFill>
                  <a:srgbClr val="093978"/>
                </a:solidFill>
                <a:latin typeface="Arial Black" panose="020B0A04020102020204" pitchFamily="34" charset="0"/>
                <a:ea typeface="华文细黑" panose="02010600040101010101" pitchFamily="2" charset="-122"/>
              </a:rPr>
              <a:t>冠肺炎</a:t>
            </a:r>
            <a:r>
              <a:rPr lang="zh-TW" altLang="en-US" sz="2800" b="1" dirty="0" smtClean="0">
                <a:solidFill>
                  <a:srgbClr val="093978"/>
                </a:solidFill>
                <a:latin typeface="Arial Black" panose="020B0A04020102020204" pitchFamily="34" charset="0"/>
                <a:ea typeface="华文细黑" panose="02010600040101010101" pitchFamily="2" charset="-122"/>
              </a:rPr>
              <a:t>影響評估</a:t>
            </a:r>
            <a:endParaRPr lang="en-US" altLang="zh-TW" sz="2800" b="1" dirty="0">
              <a:solidFill>
                <a:srgbClr val="093978"/>
              </a:solidFill>
              <a:latin typeface="Arial Black" panose="020B0A04020102020204" pitchFamily="34" charset="0"/>
              <a:ea typeface="华文细黑" panose="02010600040101010101" pitchFamily="2" charset="-122"/>
            </a:endParaRPr>
          </a:p>
          <a:p>
            <a:pPr>
              <a:lnSpc>
                <a:spcPct val="150000"/>
              </a:lnSpc>
              <a:defRPr/>
            </a:pP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a:solidFill>
                  <a:srgbClr val="093978"/>
                </a:solidFill>
                <a:latin typeface="Arial Black" panose="020B0A04020102020204" pitchFamily="34" charset="0"/>
                <a:ea typeface="华文细黑" panose="02010600040101010101" pitchFamily="2" charset="-122"/>
              </a:rPr>
              <a:t>網通</a:t>
            </a:r>
            <a:r>
              <a:rPr lang="zh-TW" altLang="en-US" sz="2400" b="1" dirty="0" smtClean="0">
                <a:solidFill>
                  <a:srgbClr val="093978"/>
                </a:solidFill>
                <a:latin typeface="Arial Black" panose="020B0A04020102020204" pitchFamily="34" charset="0"/>
                <a:ea typeface="华文细黑" panose="02010600040101010101" pitchFamily="2" charset="-122"/>
              </a:rPr>
              <a:t>類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標案市場</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a:solidFill>
                  <a:srgbClr val="093978"/>
                </a:solidFill>
                <a:latin typeface="Arial Black" panose="020B0A04020102020204" pitchFamily="34" charset="0"/>
                <a:ea typeface="华文细黑" panose="02010600040101010101" pitchFamily="2" charset="-122"/>
              </a:rPr>
              <a:t>基礎</a:t>
            </a:r>
            <a:r>
              <a:rPr lang="zh-TW" altLang="en-US" sz="2400" b="1" dirty="0" smtClean="0">
                <a:solidFill>
                  <a:srgbClr val="093978"/>
                </a:solidFill>
                <a:latin typeface="Arial Black" panose="020B0A04020102020204" pitchFamily="34" charset="0"/>
                <a:ea typeface="华文细黑" panose="02010600040101010101" pitchFamily="2" charset="-122"/>
              </a:rPr>
              <a:t>建設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伺服器與基地台</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電腦與周邊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DT/ NB/ SSD/ USB</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消費性電子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TWS/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手環</a:t>
            </a: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工業類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工業屏幕</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工業電腦</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車載相關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 車用乙太網路</a:t>
            </a:r>
            <a:endParaRPr lang="en-US" altLang="zh-TW" sz="2400" b="1" dirty="0" smtClean="0">
              <a:solidFill>
                <a:srgbClr val="093978"/>
              </a:solidFill>
              <a:latin typeface="Arial Black" panose="020B0A04020102020204" pitchFamily="34" charset="0"/>
              <a:ea typeface="华文细黑" panose="02010600040101010101" pitchFamily="2" charset="-122"/>
            </a:endParaRPr>
          </a:p>
        </p:txBody>
      </p:sp>
      <p:grpSp>
        <p:nvGrpSpPr>
          <p:cNvPr id="39" name="群組 38"/>
          <p:cNvGrpSpPr/>
          <p:nvPr/>
        </p:nvGrpSpPr>
        <p:grpSpPr>
          <a:xfrm>
            <a:off x="180881" y="2078710"/>
            <a:ext cx="11951532" cy="332734"/>
            <a:chOff x="-98815" y="4614004"/>
            <a:chExt cx="12290815" cy="255335"/>
          </a:xfrm>
        </p:grpSpPr>
        <p:sp>
          <p:nvSpPr>
            <p:cNvPr id="40"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41"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42"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pic>
        <p:nvPicPr>
          <p:cNvPr id="1026" name="Picture 2" descr="https://n.sinaimg.cn/spider2020128/733/w1400h933/20200128/45f8-intiarn75315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807" y="2613150"/>
            <a:ext cx="3494740" cy="2432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2.mm.bing.net/th?id=OIP.HSJ9S-ZtmUk8DkKO3sEUJwEsCq&amp;pid=Api&amp;P=0&amp;w=295&amp;h=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1341" y="3542958"/>
            <a:ext cx="3301347" cy="254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93279"/>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429" y="-1"/>
            <a:ext cx="6547571" cy="6858001"/>
          </a:xfrm>
          <a:prstGeom prst="rect">
            <a:avLst/>
          </a:prstGeom>
        </p:spPr>
      </p:pic>
      <p:grpSp>
        <p:nvGrpSpPr>
          <p:cNvPr id="25" name="组合 24"/>
          <p:cNvGrpSpPr/>
          <p:nvPr/>
        </p:nvGrpSpPr>
        <p:grpSpPr>
          <a:xfrm>
            <a:off x="6101601" y="-24064"/>
            <a:ext cx="2027756" cy="6870701"/>
            <a:chOff x="6068322" y="-1"/>
            <a:chExt cx="2027756" cy="6870701"/>
          </a:xfrm>
        </p:grpSpPr>
        <p:sp>
          <p:nvSpPr>
            <p:cNvPr id="17" name="Freeform 10"/>
            <p:cNvSpPr>
              <a:spLocks/>
            </p:cNvSpPr>
            <p:nvPr/>
          </p:nvSpPr>
          <p:spPr bwMode="auto">
            <a:xfrm flipH="1">
              <a:off x="6068322"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11"/>
            <p:cNvSpPr>
              <a:spLocks/>
            </p:cNvSpPr>
            <p:nvPr/>
          </p:nvSpPr>
          <p:spPr bwMode="auto">
            <a:xfrm flipH="1">
              <a:off x="6190458"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矩形 20"/>
          <p:cNvSpPr/>
          <p:nvPr/>
        </p:nvSpPr>
        <p:spPr>
          <a:xfrm>
            <a:off x="1077008" y="841341"/>
            <a:ext cx="4593967" cy="516852"/>
          </a:xfrm>
          <a:prstGeom prst="rect">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bg1"/>
                </a:solidFill>
                <a:latin typeface="微软雅黑" pitchFamily="34" charset="-122"/>
                <a:ea typeface="微软雅黑" pitchFamily="34" charset="-122"/>
              </a:rPr>
              <a:t>ＴＨＡＮＫ ＹＯＵ！</a:t>
            </a:r>
            <a:endParaRPr lang="zh-CN" altLang="en-US" sz="2400" dirty="0">
              <a:solidFill>
                <a:schemeClr val="bg1"/>
              </a:solidFill>
              <a:latin typeface="微软雅黑" pitchFamily="34" charset="-122"/>
              <a:ea typeface="微软雅黑" pitchFamily="34" charset="-122"/>
            </a:endParaRPr>
          </a:p>
        </p:txBody>
      </p:sp>
      <p:sp>
        <p:nvSpPr>
          <p:cNvPr id="23" name="流程图: 摘录 22"/>
          <p:cNvSpPr/>
          <p:nvPr/>
        </p:nvSpPr>
        <p:spPr>
          <a:xfrm rot="5400000">
            <a:off x="-1158" y="2762332"/>
            <a:ext cx="459430" cy="456820"/>
          </a:xfrm>
          <a:prstGeom prst="flowChartExtract">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圖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008" y="2471831"/>
            <a:ext cx="3175534" cy="1037821"/>
          </a:xfrm>
          <a:prstGeom prst="rect">
            <a:avLst/>
          </a:prstGeom>
        </p:spPr>
      </p:pic>
      <p:sp>
        <p:nvSpPr>
          <p:cNvPr id="3" name="文字方塊 2"/>
          <p:cNvSpPr txBox="1"/>
          <p:nvPr/>
        </p:nvSpPr>
        <p:spPr>
          <a:xfrm>
            <a:off x="4499811" y="-2069432"/>
            <a:ext cx="184731" cy="369332"/>
          </a:xfrm>
          <a:prstGeom prst="rect">
            <a:avLst/>
          </a:prstGeom>
          <a:noFill/>
        </p:spPr>
        <p:txBody>
          <a:bodyPr wrap="none" rtlCol="0">
            <a:spAutoFit/>
          </a:bodyPr>
          <a:lstStyle/>
          <a:p>
            <a:endParaRPr kumimoji="1" lang="zh-TW" altLang="en-US" dirty="0"/>
          </a:p>
        </p:txBody>
      </p:sp>
      <p:sp>
        <p:nvSpPr>
          <p:cNvPr id="4" name="文字方塊 3"/>
          <p:cNvSpPr txBox="1"/>
          <p:nvPr/>
        </p:nvSpPr>
        <p:spPr>
          <a:xfrm>
            <a:off x="10708105" y="-914400"/>
            <a:ext cx="184731" cy="369332"/>
          </a:xfrm>
          <a:prstGeom prst="rect">
            <a:avLst/>
          </a:prstGeom>
          <a:noFill/>
        </p:spPr>
        <p:txBody>
          <a:bodyPr wrap="none" rtlCol="0">
            <a:spAutoFit/>
          </a:bodyPr>
          <a:lstStyle/>
          <a:p>
            <a:endParaRPr kumimoji="1" lang="zh-TW" altLang="en-US" dirty="0"/>
          </a:p>
        </p:txBody>
      </p:sp>
      <p:sp>
        <p:nvSpPr>
          <p:cNvPr id="13" name="矩形 12"/>
          <p:cNvSpPr/>
          <p:nvPr/>
        </p:nvSpPr>
        <p:spPr>
          <a:xfrm>
            <a:off x="1050461" y="4639443"/>
            <a:ext cx="4593967" cy="516852"/>
          </a:xfrm>
          <a:prstGeom prst="rect">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微软雅黑" pitchFamily="34" charset="-122"/>
                <a:ea typeface="微软雅黑" pitchFamily="34" charset="-122"/>
              </a:rPr>
              <a:t>Q &amp; A</a:t>
            </a:r>
            <a:endParaRPr lang="zh-CN" altLang="en-US" sz="2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93159748"/>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圖片 44"/>
          <p:cNvPicPr>
            <a:picLocks noChangeAspect="1"/>
          </p:cNvPicPr>
          <p:nvPr/>
        </p:nvPicPr>
        <p:blipFill>
          <a:blip r:embed="rId3"/>
          <a:stretch>
            <a:fillRect/>
          </a:stretch>
        </p:blipFill>
        <p:spPr>
          <a:xfrm>
            <a:off x="19487" y="974726"/>
            <a:ext cx="12192000" cy="6076477"/>
          </a:xfrm>
          <a:prstGeom prst="rect">
            <a:avLst/>
          </a:prstGeom>
        </p:spPr>
      </p:pic>
      <p:sp>
        <p:nvSpPr>
          <p:cNvPr id="2" name="矩形 1"/>
          <p:cNvSpPr/>
          <p:nvPr/>
        </p:nvSpPr>
        <p:spPr>
          <a:xfrm>
            <a:off x="589755" y="1443652"/>
            <a:ext cx="11431361" cy="3784306"/>
          </a:xfrm>
          <a:prstGeom prst="rect">
            <a:avLst/>
          </a:prstGeom>
        </p:spPr>
        <p:txBody>
          <a:bodyPr wrap="square">
            <a:spAutoFit/>
          </a:bodyPr>
          <a:lstStyle/>
          <a:p>
            <a:pPr lvl="0" indent="-457200">
              <a:lnSpc>
                <a:spcPct val="150000"/>
              </a:lnSpc>
              <a:buFont typeface="Wingdings" pitchFamily="2" charset="2"/>
              <a:buChar char="n"/>
              <a:defRPr/>
            </a:pPr>
            <a:r>
              <a:rPr lang="zh-TW" altLang="en-US" b="1" dirty="0">
                <a:solidFill>
                  <a:srgbClr val="093978"/>
                </a:solidFill>
                <a:latin typeface="Arial Black" panose="020B0A04020102020204" pitchFamily="34" charset="0"/>
                <a:ea typeface="华文细黑" panose="02010600040101010101" pitchFamily="2" charset="-122"/>
              </a:rPr>
              <a:t>弘憶之前瞻性陳述，可能包括有關其營運成果、財務狀況或業務前景之聲明，須受重大風險及不明朗因素</a:t>
            </a:r>
            <a:r>
              <a:rPr lang="zh-TW" altLang="en-US" b="1" dirty="0" smtClean="0">
                <a:solidFill>
                  <a:srgbClr val="093978"/>
                </a:solidFill>
                <a:latin typeface="Arial Black" panose="020B0A04020102020204" pitchFamily="34" charset="0"/>
                <a:ea typeface="华文细黑" panose="02010600040101010101" pitchFamily="2" charset="-122"/>
              </a:rPr>
              <a:t>之  </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a:solidFill>
                  <a:srgbClr val="093978"/>
                </a:solidFill>
                <a:latin typeface="Arial Black" panose="020B0A04020102020204" pitchFamily="34" charset="0"/>
                <a:ea typeface="华文细黑" panose="02010600040101010101" pitchFamily="2" charset="-122"/>
              </a:rPr>
              <a:t> </a:t>
            </a: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限制</a:t>
            </a:r>
            <a:r>
              <a:rPr lang="zh-TW" altLang="en-US" b="1" dirty="0">
                <a:solidFill>
                  <a:srgbClr val="093978"/>
                </a:solidFill>
                <a:latin typeface="Arial Black" panose="020B0A04020102020204" pitchFamily="34" charset="0"/>
                <a:ea typeface="华文细黑" panose="02010600040101010101" pitchFamily="2" charset="-122"/>
              </a:rPr>
              <a:t>，且該等聲明乃根據弘憶之現有預期而作出。</a:t>
            </a:r>
          </a:p>
          <a:p>
            <a:pPr lvl="0" indent="-457200">
              <a:lnSpc>
                <a:spcPct val="150000"/>
              </a:lnSpc>
              <a:buFont typeface="Wingdings" pitchFamily="2" charset="2"/>
              <a:buChar char="n"/>
              <a:defRPr/>
            </a:pPr>
            <a:r>
              <a:rPr lang="zh-TW" altLang="en-US" b="1" dirty="0">
                <a:solidFill>
                  <a:srgbClr val="093978"/>
                </a:solidFill>
                <a:latin typeface="Arial Black" panose="020B0A04020102020204" pitchFamily="34" charset="0"/>
                <a:ea typeface="华文细黑" panose="02010600040101010101" pitchFamily="2" charset="-122"/>
              </a:rPr>
              <a:t>受諸多因素之影響，其中包括：本產業的週期性質、本公司對按時引進新產品的倚賴程度、本公司對產品</a:t>
            </a:r>
            <a:r>
              <a:rPr lang="zh-TW" altLang="en-US" b="1" dirty="0" smtClean="0">
                <a:solidFill>
                  <a:srgbClr val="093978"/>
                </a:solidFill>
                <a:latin typeface="Arial Black" panose="020B0A04020102020204" pitchFamily="34" charset="0"/>
                <a:ea typeface="华文细黑" panose="02010600040101010101" pitchFamily="2" charset="-122"/>
              </a:rPr>
              <a:t>需求</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增長</a:t>
            </a:r>
            <a:r>
              <a:rPr lang="zh-TW" altLang="en-US" b="1" dirty="0">
                <a:solidFill>
                  <a:srgbClr val="093978"/>
                </a:solidFill>
                <a:latin typeface="Arial Black" panose="020B0A04020102020204" pitchFamily="34" charset="0"/>
                <a:ea typeface="华文细黑" panose="02010600040101010101" pitchFamily="2" charset="-122"/>
              </a:rPr>
              <a:t>的倚賴程度、本公司有效競爭的能力、本公司對核心人員的倚賴程度、整體經濟及政治狀況、因天然及</a:t>
            </a:r>
            <a:r>
              <a:rPr lang="zh-TW" altLang="en-US" b="1" dirty="0" smtClean="0">
                <a:solidFill>
                  <a:srgbClr val="093978"/>
                </a:solidFill>
                <a:latin typeface="Arial Black" panose="020B0A04020102020204" pitchFamily="34" charset="0"/>
                <a:ea typeface="华文细黑" panose="02010600040101010101" pitchFamily="2" charset="-122"/>
              </a:rPr>
              <a:t>人  </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a:solidFill>
                  <a:srgbClr val="093978"/>
                </a:solidFill>
                <a:latin typeface="Arial Black" panose="020B0A04020102020204" pitchFamily="34" charset="0"/>
                <a:ea typeface="华文细黑" panose="02010600040101010101" pitchFamily="2" charset="-122"/>
              </a:rPr>
              <a:t> </a:t>
            </a: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為</a:t>
            </a:r>
            <a:r>
              <a:rPr lang="zh-TW" altLang="en-US" b="1" dirty="0">
                <a:solidFill>
                  <a:srgbClr val="093978"/>
                </a:solidFill>
                <a:latin typeface="Arial Black" panose="020B0A04020102020204" pitchFamily="34" charset="0"/>
                <a:ea typeface="华文细黑" panose="02010600040101010101" pitchFamily="2" charset="-122"/>
              </a:rPr>
              <a:t>災害導致商業活動之可能性的中斷，包括恐怖份子活動、武裝衝突及外匯匯率之波動，實際業績可能與</a:t>
            </a:r>
            <a:r>
              <a:rPr lang="zh-TW" altLang="en-US" b="1" dirty="0" smtClean="0">
                <a:solidFill>
                  <a:srgbClr val="093978"/>
                </a:solidFill>
                <a:latin typeface="Arial Black" panose="020B0A04020102020204" pitchFamily="34" charset="0"/>
                <a:ea typeface="华文细黑" panose="02010600040101010101" pitchFamily="2" charset="-122"/>
              </a:rPr>
              <a:t>該  </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a:solidFill>
                  <a:srgbClr val="093978"/>
                </a:solidFill>
                <a:latin typeface="Arial Black" panose="020B0A04020102020204" pitchFamily="34" charset="0"/>
                <a:ea typeface="华文细黑" panose="02010600040101010101" pitchFamily="2" charset="-122"/>
              </a:rPr>
              <a:t> </a:t>
            </a: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等</a:t>
            </a:r>
            <a:r>
              <a:rPr lang="zh-TW" altLang="en-US" b="1" dirty="0">
                <a:solidFill>
                  <a:srgbClr val="093978"/>
                </a:solidFill>
                <a:latin typeface="Arial Black" panose="020B0A04020102020204" pitchFamily="34" charset="0"/>
                <a:ea typeface="华文细黑" panose="02010600040101010101" pitchFamily="2" charset="-122"/>
              </a:rPr>
              <a:t>前瞻性陳述所明示或暗示者相差甚遠。</a:t>
            </a:r>
          </a:p>
          <a:p>
            <a:pPr lvl="0" indent="-457200">
              <a:lnSpc>
                <a:spcPct val="150000"/>
              </a:lnSpc>
              <a:buFont typeface="Wingdings" pitchFamily="2" charset="2"/>
              <a:buChar char="n"/>
              <a:defRPr/>
            </a:pPr>
            <a:r>
              <a:rPr lang="zh-TW" altLang="en-US" b="1" dirty="0">
                <a:solidFill>
                  <a:srgbClr val="093978"/>
                </a:solidFill>
                <a:latin typeface="Arial Black" panose="020B0A04020102020204" pitchFamily="34" charset="0"/>
                <a:ea typeface="华文细黑" panose="02010600040101010101" pitchFamily="2" charset="-122"/>
              </a:rPr>
              <a:t>此外，本報告所載的任何財務資料係遵照國際財務報導準則公報</a:t>
            </a:r>
            <a:r>
              <a:rPr lang="en-US" altLang="zh-TW" b="1" dirty="0">
                <a:solidFill>
                  <a:srgbClr val="093978"/>
                </a:solidFill>
                <a:latin typeface="Arial Black" panose="020B0A04020102020204" pitchFamily="34" charset="0"/>
                <a:ea typeface="华文细黑" panose="02010600040101010101" pitchFamily="2" charset="-122"/>
              </a:rPr>
              <a:t>(IFRSs)</a:t>
            </a:r>
            <a:r>
              <a:rPr lang="zh-TW" altLang="en-US" b="1" dirty="0">
                <a:solidFill>
                  <a:srgbClr val="093978"/>
                </a:solidFill>
                <a:latin typeface="Arial Black" panose="020B0A04020102020204" pitchFamily="34" charset="0"/>
                <a:ea typeface="华文细黑" panose="02010600040101010101" pitchFamily="2" charset="-122"/>
              </a:rPr>
              <a:t>編製。</a:t>
            </a:r>
          </a:p>
          <a:p>
            <a:pPr lvl="0" indent="-457200">
              <a:lnSpc>
                <a:spcPct val="150000"/>
              </a:lnSpc>
              <a:buFont typeface="Wingdings" pitchFamily="2" charset="2"/>
              <a:buChar char="n"/>
              <a:defRPr/>
            </a:pPr>
            <a:r>
              <a:rPr lang="zh-TW" altLang="en-US" b="1" dirty="0">
                <a:solidFill>
                  <a:srgbClr val="093978"/>
                </a:solidFill>
                <a:latin typeface="Arial Black" panose="020B0A04020102020204" pitchFamily="34" charset="0"/>
                <a:ea typeface="华文细黑" panose="02010600040101010101" pitchFamily="2" charset="-122"/>
              </a:rPr>
              <a:t>除法律規定者外，本公司於任何特定時間所發佈之財務預測及前瞻性陳述均不產生任何披露責任，且</a:t>
            </a:r>
            <a:r>
              <a:rPr lang="zh-TW" altLang="en-US" b="1" dirty="0" smtClean="0">
                <a:solidFill>
                  <a:srgbClr val="093978"/>
                </a:solidFill>
                <a:latin typeface="Arial Black" panose="020B0A04020102020204" pitchFamily="34" charset="0"/>
                <a:ea typeface="华文细黑" panose="02010600040101010101" pitchFamily="2" charset="-122"/>
              </a:rPr>
              <a:t>本公司</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a:solidFill>
                  <a:srgbClr val="093978"/>
                </a:solidFill>
                <a:latin typeface="Arial Black" panose="020B0A04020102020204" pitchFamily="34" charset="0"/>
                <a:ea typeface="华文细黑" panose="02010600040101010101" pitchFamily="2" charset="-122"/>
              </a:rPr>
              <a:t> </a:t>
            </a: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並不</a:t>
            </a:r>
            <a:r>
              <a:rPr lang="zh-TW" altLang="en-US" b="1" dirty="0">
                <a:solidFill>
                  <a:srgbClr val="093978"/>
                </a:solidFill>
                <a:latin typeface="Arial Black" panose="020B0A04020102020204" pitchFamily="34" charset="0"/>
                <a:ea typeface="华文细黑" panose="02010600040101010101" pitchFamily="2" charset="-122"/>
              </a:rPr>
              <a:t>負責公開更新或修改任何預測或前瞻性陳述，不論因出現新資料、發生未來事件或其他理由亦然。</a:t>
            </a:r>
          </a:p>
        </p:txBody>
      </p:sp>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51331"/>
            <a:ext cx="8825836" cy="523220"/>
            <a:chOff x="400051" y="250654"/>
            <a:chExt cx="8827466"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961648" y="250654"/>
              <a:ext cx="8265869" cy="523687"/>
            </a:xfrm>
            <a:prstGeom prst="rect">
              <a:avLst/>
            </a:prstGeom>
            <a:noFill/>
          </p:spPr>
          <p:txBody>
            <a:bodyPr wrap="square">
              <a:spAutoFit/>
            </a:bodyPr>
            <a:lstStyle/>
            <a:p>
              <a:pPr>
                <a:defRPr/>
              </a:pPr>
              <a:r>
                <a:rPr lang="zh-TW" altLang="en-US" sz="28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投資安全聲明 </a:t>
              </a: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3068092261"/>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r="2358"/>
          <a:stretch/>
        </p:blipFill>
        <p:spPr>
          <a:xfrm>
            <a:off x="1" y="-1"/>
            <a:ext cx="6101254" cy="6870700"/>
          </a:xfrm>
          <a:prstGeom prst="rect">
            <a:avLst/>
          </a:prstGeom>
        </p:spPr>
      </p:pic>
      <p:grpSp>
        <p:nvGrpSpPr>
          <p:cNvPr id="7" name="组合 6"/>
          <p:cNvGrpSpPr/>
          <p:nvPr/>
        </p:nvGrpSpPr>
        <p:grpSpPr>
          <a:xfrm>
            <a:off x="4156015" y="-12701"/>
            <a:ext cx="2071365" cy="6883400"/>
            <a:chOff x="4095922" y="-1"/>
            <a:chExt cx="2027756" cy="6870701"/>
          </a:xfrm>
        </p:grpSpPr>
        <p:sp>
          <p:nvSpPr>
            <p:cNvPr id="36" name="Freeform 10"/>
            <p:cNvSpPr>
              <a:spLocks/>
            </p:cNvSpPr>
            <p:nvPr/>
          </p:nvSpPr>
          <p:spPr bwMode="auto">
            <a:xfrm>
              <a:off x="4291809"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a:spLocks/>
            </p:cNvSpPr>
            <p:nvPr/>
          </p:nvSpPr>
          <p:spPr bwMode="auto">
            <a:xfrm>
              <a:off x="4095922"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字方塊 3"/>
          <p:cNvSpPr txBox="1"/>
          <p:nvPr/>
        </p:nvSpPr>
        <p:spPr>
          <a:xfrm>
            <a:off x="6227380" y="626167"/>
            <a:ext cx="3342289" cy="5016758"/>
          </a:xfrm>
          <a:prstGeom prst="rect">
            <a:avLst/>
          </a:prstGeom>
          <a:noFill/>
        </p:spPr>
        <p:txBody>
          <a:bodyPr wrap="square" rtlCol="0" anchor="ctr">
            <a:spAutoFit/>
          </a:bodyPr>
          <a:lstStyle/>
          <a:p>
            <a:pPr marL="742950" indent="-742950" algn="dist">
              <a:lnSpc>
                <a:spcPct val="200000"/>
              </a:lnSpc>
              <a:buFont typeface="Wingdings" panose="05000000000000000000" pitchFamily="2" charset="2"/>
              <a:buAutoNum type="circleNumWdWhitePlain"/>
            </a:pPr>
            <a:r>
              <a:rPr lang="zh-TW" altLang="en-US" sz="4000" b="1" dirty="0" smtClean="0">
                <a:solidFill>
                  <a:srgbClr val="FF0000"/>
                </a:solidFill>
              </a:rPr>
              <a:t>公司簡介</a:t>
            </a:r>
            <a:endParaRPr lang="en-US" altLang="zh-TW" sz="4000" b="1" dirty="0" smtClean="0">
              <a:solidFill>
                <a:srgbClr val="FF0000"/>
              </a:solidFill>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財務資訊</a:t>
            </a:r>
            <a:endParaRPr lang="en-US" altLang="zh-TW" sz="4000" b="1" dirty="0" smtClean="0">
              <a:solidFill>
                <a:srgbClr val="093978"/>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營運展望</a:t>
            </a:r>
            <a:endParaRPr lang="en-US" altLang="zh-TW" sz="4000" b="1" dirty="0" smtClean="0">
              <a:solidFill>
                <a:srgbClr val="093978"/>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問與答</a:t>
            </a:r>
            <a:endParaRPr lang="zh-TW" altLang="en-US" sz="4000" b="1" dirty="0">
              <a:solidFill>
                <a:srgbClr val="093978"/>
              </a:solidFill>
            </a:endParaRPr>
          </a:p>
        </p:txBody>
      </p:sp>
    </p:spTree>
    <p:extLst>
      <p:ext uri="{BB962C8B-B14F-4D97-AF65-F5344CB8AC3E}">
        <p14:creationId xmlns:p14="http://schemas.microsoft.com/office/powerpoint/2010/main" val="200762022"/>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圖片 60"/>
          <p:cNvPicPr>
            <a:picLocks noChangeAspect="1"/>
          </p:cNvPicPr>
          <p:nvPr/>
        </p:nvPicPr>
        <p:blipFill>
          <a:blip r:embed="rId3"/>
          <a:stretch>
            <a:fillRect/>
          </a:stretch>
        </p:blipFill>
        <p:spPr>
          <a:xfrm>
            <a:off x="-1" y="1008593"/>
            <a:ext cx="12372919" cy="6209079"/>
          </a:xfrm>
          <a:prstGeom prst="rect">
            <a:avLst/>
          </a:prstGeom>
        </p:spPr>
      </p:pic>
      <p:sp>
        <p:nvSpPr>
          <p:cNvPr id="23" name="矩形 22"/>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5" name="组合 9"/>
          <p:cNvGrpSpPr>
            <a:grpSpLocks/>
          </p:cNvGrpSpPr>
          <p:nvPr/>
        </p:nvGrpSpPr>
        <p:grpSpPr bwMode="auto">
          <a:xfrm>
            <a:off x="9799638" y="-15875"/>
            <a:ext cx="2392362" cy="996950"/>
            <a:chOff x="5797942" y="-301201"/>
            <a:chExt cx="3396247" cy="1408387"/>
          </a:xfrm>
        </p:grpSpPr>
        <p:grpSp>
          <p:nvGrpSpPr>
            <p:cNvPr id="2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39" name="组合 68"/>
              <p:cNvGrpSpPr/>
              <p:nvPr/>
            </p:nvGrpSpPr>
            <p:grpSpPr>
              <a:xfrm>
                <a:off x="0" y="-2417"/>
                <a:ext cx="3257548" cy="542240"/>
                <a:chOff x="0" y="-2417"/>
                <a:chExt cx="3257548" cy="542240"/>
              </a:xfrm>
              <a:grpFill/>
            </p:grpSpPr>
            <p:sp>
              <p:nvSpPr>
                <p:cNvPr id="54" name="等腰三角形 53"/>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5" name="等腰三角形 54"/>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6" name="等腰三角形 55"/>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7" name="等腰三角形 56"/>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40" name="组合 69"/>
              <p:cNvGrpSpPr/>
              <p:nvPr/>
            </p:nvGrpSpPr>
            <p:grpSpPr>
              <a:xfrm>
                <a:off x="0" y="539750"/>
                <a:ext cx="2326820" cy="539822"/>
                <a:chOff x="0" y="0"/>
                <a:chExt cx="2326820" cy="539822"/>
              </a:xfrm>
              <a:grpFill/>
            </p:grpSpPr>
            <p:sp>
              <p:nvSpPr>
                <p:cNvPr id="41" name="等腰三角形 4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42" name="等腰三角形 4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49" name="等腰三角形 48"/>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2" name="等腰三角形 51"/>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27" name="等腰三角形 2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8" name="等腰三角形 2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9" name="等腰三角形 2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0" name="等腰三角形 2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1" name="等腰三角形 3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2" name="等腰三角形 3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3" name="等腰三角形 3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4" name="等腰三角形 3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60" name="圖片 5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24" name="TextBox 83"/>
          <p:cNvSpPr txBox="1"/>
          <p:nvPr/>
        </p:nvSpPr>
        <p:spPr>
          <a:xfrm>
            <a:off x="1702835" y="3138265"/>
            <a:ext cx="1263166" cy="276999"/>
          </a:xfrm>
          <a:prstGeom prst="rect">
            <a:avLst/>
          </a:prstGeom>
          <a:noFill/>
        </p:spPr>
        <p:txBody>
          <a:bodyPr wrap="none" lIns="0" tIns="0" rIns="0" bIns="0" rtlCol="0">
            <a:spAutoFit/>
          </a:bodyPr>
          <a:lstStyle/>
          <a:p>
            <a:pPr algn="r"/>
            <a:r>
              <a:rPr lang="id-ID" altLang="zh-CN" b="1" dirty="0" smtClean="0">
                <a:solidFill>
                  <a:srgbClr val="093978"/>
                </a:solidFill>
                <a:latin typeface="微软雅黑" panose="020B0503020204020204" pitchFamily="34" charset="-122"/>
                <a:ea typeface="STXihei"/>
                <a:cs typeface="Clear Sans" panose="020B0503030202020304" pitchFamily="34" charset="0"/>
              </a:rPr>
              <a:t>1995</a:t>
            </a: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年成立</a:t>
            </a:r>
            <a:endParaRPr lang="id-ID" altLang="zh-CN" b="1" dirty="0">
              <a:solidFill>
                <a:srgbClr val="093978"/>
              </a:solidFill>
              <a:latin typeface="微软雅黑" panose="020B0503020204020204" pitchFamily="34" charset="-122"/>
              <a:ea typeface="STXihei"/>
              <a:cs typeface="Clear Sans" panose="020B0503030202020304" pitchFamily="34" charset="0"/>
            </a:endParaRPr>
          </a:p>
        </p:txBody>
      </p:sp>
      <p:sp>
        <p:nvSpPr>
          <p:cNvPr id="43" name="TextBox 83"/>
          <p:cNvSpPr txBox="1"/>
          <p:nvPr/>
        </p:nvSpPr>
        <p:spPr>
          <a:xfrm>
            <a:off x="3910285" y="3132692"/>
            <a:ext cx="1417055" cy="276999"/>
          </a:xfrm>
          <a:prstGeom prst="rect">
            <a:avLst/>
          </a:prstGeom>
          <a:noFill/>
        </p:spPr>
        <p:txBody>
          <a:bodyPr wrap="none" lIns="0" tIns="0" rIns="0" bIns="0" rtlCol="0">
            <a:spAutoFit/>
          </a:bodyPr>
          <a:lstStyle/>
          <a:p>
            <a:pPr algn="r"/>
            <a:r>
              <a:rPr lang="zh-TW" altLang="en-US" b="1" dirty="0" smtClean="0">
                <a:solidFill>
                  <a:srgbClr val="F79F34"/>
                </a:solidFill>
                <a:latin typeface="微软雅黑" panose="020B0503020204020204" pitchFamily="34" charset="-122"/>
                <a:ea typeface="微软雅黑" panose="020B0503020204020204" pitchFamily="34" charset="-122"/>
                <a:cs typeface="Clear Sans" panose="020B0503030202020304" pitchFamily="34" charset="0"/>
              </a:rPr>
              <a:t>資本額</a:t>
            </a:r>
            <a:r>
              <a:rPr lang="en-US" altLang="zh-TW" b="1" dirty="0" smtClean="0">
                <a:solidFill>
                  <a:srgbClr val="F79F34"/>
                </a:solidFill>
                <a:latin typeface="微软雅黑" panose="020B0503020204020204" pitchFamily="34" charset="-122"/>
                <a:ea typeface="STXihei"/>
                <a:cs typeface="Clear Sans" panose="020B0503030202020304" pitchFamily="34" charset="0"/>
              </a:rPr>
              <a:t>11.8</a:t>
            </a:r>
            <a:r>
              <a:rPr lang="zh-TW" altLang="en-US" b="1" dirty="0" smtClean="0">
                <a:solidFill>
                  <a:srgbClr val="F79F34"/>
                </a:solidFill>
                <a:latin typeface="微软雅黑" panose="020B0503020204020204" pitchFamily="34" charset="-122"/>
                <a:ea typeface="微软雅黑" panose="020B0503020204020204" pitchFamily="34" charset="-122"/>
                <a:cs typeface="Clear Sans" panose="020B0503030202020304" pitchFamily="34" charset="0"/>
              </a:rPr>
              <a:t>億</a:t>
            </a:r>
            <a:endParaRPr lang="id-ID" altLang="zh-CN" b="1" dirty="0">
              <a:solidFill>
                <a:srgbClr val="F79F34"/>
              </a:solidFill>
              <a:latin typeface="微软雅黑" panose="020B0503020204020204" pitchFamily="34" charset="-122"/>
              <a:ea typeface="STXihei"/>
              <a:cs typeface="Clear Sans" panose="020B0503030202020304" pitchFamily="34" charset="0"/>
            </a:endParaRPr>
          </a:p>
        </p:txBody>
      </p:sp>
      <p:sp>
        <p:nvSpPr>
          <p:cNvPr id="45" name="TextBox 83"/>
          <p:cNvSpPr txBox="1"/>
          <p:nvPr/>
        </p:nvSpPr>
        <p:spPr>
          <a:xfrm>
            <a:off x="6135257" y="3128236"/>
            <a:ext cx="1846659" cy="276999"/>
          </a:xfrm>
          <a:prstGeom prst="rect">
            <a:avLst/>
          </a:prstGeom>
          <a:noFill/>
        </p:spPr>
        <p:txBody>
          <a:bodyPr wrap="none" lIns="0" tIns="0" rIns="0" bIns="0" rtlCol="0">
            <a:spAutoFit/>
          </a:bodyPr>
          <a:lstStyle/>
          <a:p>
            <a:pPr algn="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營運總部位於台北</a:t>
            </a:r>
            <a:endParaRPr lang="id-ID" altLang="zh-CN" b="1" dirty="0">
              <a:solidFill>
                <a:srgbClr val="093978"/>
              </a:solidFill>
              <a:latin typeface="微软雅黑" panose="020B0503020204020204" pitchFamily="34" charset="-122"/>
              <a:ea typeface="STXihei"/>
              <a:cs typeface="Clear Sans" panose="020B0503030202020304" pitchFamily="34" charset="0"/>
            </a:endParaRPr>
          </a:p>
        </p:txBody>
      </p:sp>
      <p:sp>
        <p:nvSpPr>
          <p:cNvPr id="47" name="TextBox 83"/>
          <p:cNvSpPr txBox="1"/>
          <p:nvPr/>
        </p:nvSpPr>
        <p:spPr>
          <a:xfrm>
            <a:off x="3740731" y="5450025"/>
            <a:ext cx="1901161" cy="553998"/>
          </a:xfrm>
          <a:prstGeom prst="rect">
            <a:avLst/>
          </a:prstGeom>
          <a:noFill/>
        </p:spPr>
        <p:txBody>
          <a:bodyPr wrap="none" lIns="0" tIns="0" rIns="0" bIns="0" rtlCol="0">
            <a:spAutoFit/>
          </a:bodyPr>
          <a:lstStyle/>
          <a:p>
            <a:pPr algn="r"/>
            <a:r>
              <a:rPr lang="id-ID" altLang="zh-CN" b="1" dirty="0" smtClean="0">
                <a:solidFill>
                  <a:srgbClr val="093978"/>
                </a:solidFill>
                <a:latin typeface="微软雅黑" panose="020B0503020204020204" pitchFamily="34" charset="-122"/>
                <a:ea typeface="STXihei"/>
                <a:cs typeface="Clear Sans" panose="020B0503030202020304" pitchFamily="34" charset="0"/>
              </a:rPr>
              <a:t>1</a:t>
            </a:r>
            <a:r>
              <a:rPr lang="en-US" altLang="zh-CN" b="1" dirty="0">
                <a:solidFill>
                  <a:srgbClr val="093978"/>
                </a:solidFill>
                <a:latin typeface="微软雅黑" panose="020B0503020204020204" pitchFamily="34" charset="-122"/>
                <a:ea typeface="STXihei"/>
                <a:cs typeface="Clear Sans" panose="020B0503030202020304" pitchFamily="34" charset="0"/>
              </a:rPr>
              <a:t>2</a:t>
            </a: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個服務據點位於</a:t>
            </a:r>
            <a:endParaRPr lang="en-US" altLang="zh-TW" b="1" dirty="0" smtClean="0">
              <a:solidFill>
                <a:srgbClr val="093978"/>
              </a:solidFill>
              <a:latin typeface="微软雅黑" panose="020B0503020204020204" pitchFamily="34" charset="-122"/>
              <a:ea typeface="STXihei"/>
              <a:cs typeface="Clear Sans" panose="020B0503030202020304" pitchFamily="34" charset="0"/>
            </a:endParaRPr>
          </a:p>
          <a:p>
            <a:pPr algn="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中國、香港、台灣</a:t>
            </a:r>
            <a:endParaRPr lang="id-ID" altLang="zh-CN" b="1" dirty="0">
              <a:solidFill>
                <a:srgbClr val="093978"/>
              </a:solidFill>
              <a:latin typeface="微软雅黑" panose="020B0503020204020204" pitchFamily="34" charset="-122"/>
              <a:ea typeface="STXihei"/>
              <a:cs typeface="Clear Sans" panose="020B0503030202020304" pitchFamily="34" charset="0"/>
            </a:endParaRPr>
          </a:p>
        </p:txBody>
      </p:sp>
      <p:grpSp>
        <p:nvGrpSpPr>
          <p:cNvPr id="50" name="组合 7"/>
          <p:cNvGrpSpPr>
            <a:grpSpLocks/>
          </p:cNvGrpSpPr>
          <p:nvPr/>
        </p:nvGrpSpPr>
        <p:grpSpPr bwMode="auto">
          <a:xfrm>
            <a:off x="400050" y="282109"/>
            <a:ext cx="2481852" cy="523220"/>
            <a:chOff x="400051" y="281460"/>
            <a:chExt cx="2482310"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3" name="文本框 52"/>
            <p:cNvSpPr txBox="1"/>
            <p:nvPr/>
          </p:nvSpPr>
          <p:spPr bwMode="auto">
            <a:xfrm>
              <a:off x="943666" y="281460"/>
              <a:ext cx="1938695" cy="523687"/>
            </a:xfrm>
            <a:prstGeom prst="rect">
              <a:avLst/>
            </a:prstGeom>
            <a:noFill/>
          </p:spPr>
          <p:txBody>
            <a:bodyPr>
              <a:spAutoFit/>
            </a:bodyPr>
            <a:lstStyle/>
            <a:p>
              <a:pPr>
                <a:defRPr/>
              </a:pPr>
              <a:r>
                <a:rPr lang="zh-CN" altLang="en-US" sz="2800" b="1" dirty="0" smtClean="0">
                  <a:solidFill>
                    <a:prstClr val="black">
                      <a:lumMod val="75000"/>
                      <a:lumOff val="25000"/>
                    </a:prst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公司</a:t>
              </a:r>
              <a:r>
                <a:rPr lang="zh-TW" altLang="en-US" sz="2800" b="1" dirty="0" smtClean="0">
                  <a:solidFill>
                    <a:prstClr val="black">
                      <a:lumMod val="75000"/>
                      <a:lumOff val="25000"/>
                    </a:prst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簡介</a:t>
              </a:r>
              <a:endParaRPr lang="zh-CN" altLang="en-US" sz="2800" b="1" dirty="0">
                <a:solidFill>
                  <a:prstClr val="black">
                    <a:lumMod val="75000"/>
                    <a:lumOff val="25000"/>
                  </a:prst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sp>
        <p:nvSpPr>
          <p:cNvPr id="103" name="TextBox 83"/>
          <p:cNvSpPr txBox="1"/>
          <p:nvPr/>
        </p:nvSpPr>
        <p:spPr>
          <a:xfrm>
            <a:off x="5958326" y="5465047"/>
            <a:ext cx="2219134" cy="553998"/>
          </a:xfrm>
          <a:prstGeom prst="rect">
            <a:avLst/>
          </a:prstGeom>
          <a:noFill/>
        </p:spPr>
        <p:txBody>
          <a:bodyPr wrap="square" lIns="0" tIns="0" rIns="0" bIns="0" rtlCol="0">
            <a:spAutoFit/>
          </a:bodyPr>
          <a:lstStyle/>
          <a:p>
            <a:pPr algn="ctr"/>
            <a:r>
              <a:rPr lang="en-US" altLang="zh-TW" b="1" dirty="0">
                <a:solidFill>
                  <a:srgbClr val="F79F34"/>
                </a:solidFill>
                <a:latin typeface="微软雅黑" panose="020B0503020204020204" pitchFamily="34" charset="-122"/>
                <a:ea typeface="STXihei"/>
                <a:cs typeface="Clear Sans" panose="020B0503030202020304" pitchFamily="34" charset="0"/>
              </a:rPr>
              <a:t>2010</a:t>
            </a:r>
            <a:r>
              <a:rPr lang="zh-TW" altLang="en-US" b="1" dirty="0">
                <a:solidFill>
                  <a:srgbClr val="F79F34"/>
                </a:solidFill>
                <a:latin typeface="微软雅黑" panose="020B0503020204020204" pitchFamily="34" charset="-122"/>
                <a:ea typeface="微软雅黑" panose="020B0503020204020204" pitchFamily="34" charset="-122"/>
                <a:cs typeface="Clear Sans" panose="020B0503030202020304" pitchFamily="34" charset="0"/>
              </a:rPr>
              <a:t>年台灣掛牌上市 </a:t>
            </a:r>
            <a:r>
              <a:rPr lang="en-US" altLang="zh-TW" b="1" dirty="0">
                <a:solidFill>
                  <a:srgbClr val="F79F34"/>
                </a:solidFill>
                <a:latin typeface="微软雅黑" panose="020B0503020204020204" pitchFamily="34" charset="-122"/>
                <a:ea typeface="STXihei"/>
                <a:cs typeface="Clear Sans" panose="020B0503030202020304" pitchFamily="34" charset="0"/>
              </a:rPr>
              <a:t>#3312</a:t>
            </a:r>
            <a:endParaRPr lang="id-ID" altLang="zh-CN" b="1" dirty="0">
              <a:solidFill>
                <a:srgbClr val="F79F34"/>
              </a:solidFill>
              <a:latin typeface="微软雅黑" panose="020B0503020204020204" pitchFamily="34" charset="-122"/>
              <a:ea typeface="STXihei"/>
              <a:cs typeface="Clear Sans" panose="020B0503030202020304" pitchFamily="34" charset="0"/>
            </a:endParaRPr>
          </a:p>
        </p:txBody>
      </p:sp>
      <p:sp>
        <p:nvSpPr>
          <p:cNvPr id="109" name="TextBox 83"/>
          <p:cNvSpPr txBox="1"/>
          <p:nvPr/>
        </p:nvSpPr>
        <p:spPr>
          <a:xfrm>
            <a:off x="8842377" y="5481223"/>
            <a:ext cx="1120500" cy="553998"/>
          </a:xfrm>
          <a:prstGeom prst="rect">
            <a:avLst/>
          </a:prstGeom>
          <a:noFill/>
        </p:spPr>
        <p:txBody>
          <a:bodyPr wrap="none" lIns="0" tIns="0" rIns="0" bIns="0" rtlCol="0">
            <a:spAutoFit/>
          </a:bodyPr>
          <a:lstStyle/>
          <a:p>
            <a:pPr algn="ctr"/>
            <a:r>
              <a:rPr lang="zh-TW" altLang="en-US" b="1" dirty="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整體</a:t>
            </a: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超過</a:t>
            </a:r>
            <a:endParaRPr lang="en-US" altLang="zh-TW" b="1" dirty="0" smtClean="0">
              <a:solidFill>
                <a:srgbClr val="093978"/>
              </a:solidFill>
              <a:latin typeface="微软雅黑" panose="020B0503020204020204" pitchFamily="34" charset="-122"/>
              <a:ea typeface="STXihei"/>
              <a:cs typeface="Clear Sans" panose="020B0503030202020304" pitchFamily="34" charset="0"/>
            </a:endParaRPr>
          </a:p>
          <a:p>
            <a:pPr algn="ctr"/>
            <a:r>
              <a:rPr lang="en-US" altLang="zh-TW" b="1" dirty="0" smtClean="0">
                <a:solidFill>
                  <a:srgbClr val="093978"/>
                </a:solidFill>
                <a:latin typeface="微软雅黑" panose="020B0503020204020204" pitchFamily="34" charset="-122"/>
                <a:ea typeface="STXihei"/>
                <a:cs typeface="Clear Sans" panose="020B0503030202020304" pitchFamily="34" charset="0"/>
              </a:rPr>
              <a:t>190</a:t>
            </a:r>
            <a:r>
              <a:rPr lang="zh-TW" altLang="en-US" b="1" dirty="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位員工</a:t>
            </a:r>
            <a:endParaRPr lang="id-ID" altLang="zh-CN" b="1" dirty="0">
              <a:solidFill>
                <a:srgbClr val="093978"/>
              </a:solidFill>
              <a:latin typeface="微软雅黑" panose="020B0503020204020204" pitchFamily="34" charset="-122"/>
              <a:ea typeface="STXihei"/>
              <a:cs typeface="Clear Sans" panose="020B0503030202020304" pitchFamily="34" charset="0"/>
            </a:endParaRPr>
          </a:p>
        </p:txBody>
      </p:sp>
      <p:sp>
        <p:nvSpPr>
          <p:cNvPr id="44" name="Block Arc 3"/>
          <p:cNvSpPr/>
          <p:nvPr/>
        </p:nvSpPr>
        <p:spPr>
          <a:xfrm>
            <a:off x="1122591" y="1600085"/>
            <a:ext cx="2530634" cy="2530636"/>
          </a:xfrm>
          <a:prstGeom prst="blockArc">
            <a:avLst>
              <a:gd name="adj1" fmla="val 10800000"/>
              <a:gd name="adj2" fmla="val 0"/>
              <a:gd name="adj3" fmla="val 7951"/>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46" name="Block Arc 4"/>
          <p:cNvSpPr/>
          <p:nvPr/>
        </p:nvSpPr>
        <p:spPr>
          <a:xfrm>
            <a:off x="3462409" y="1600085"/>
            <a:ext cx="2530634" cy="2530636"/>
          </a:xfrm>
          <a:prstGeom prst="blockArc">
            <a:avLst>
              <a:gd name="adj1" fmla="val 10800000"/>
              <a:gd name="adj2" fmla="val 0"/>
              <a:gd name="adj3" fmla="val 7951"/>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48" name="Block Arc 5"/>
          <p:cNvSpPr/>
          <p:nvPr/>
        </p:nvSpPr>
        <p:spPr>
          <a:xfrm>
            <a:off x="5802226" y="1600085"/>
            <a:ext cx="2530634" cy="2530636"/>
          </a:xfrm>
          <a:prstGeom prst="blockArc">
            <a:avLst>
              <a:gd name="adj1" fmla="val 10800000"/>
              <a:gd name="adj2" fmla="val 0"/>
              <a:gd name="adj3" fmla="val 7951"/>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70" name="Block Arc 3"/>
          <p:cNvSpPr/>
          <p:nvPr/>
        </p:nvSpPr>
        <p:spPr>
          <a:xfrm>
            <a:off x="3457691" y="3949153"/>
            <a:ext cx="2530634" cy="2530636"/>
          </a:xfrm>
          <a:prstGeom prst="blockArc">
            <a:avLst>
              <a:gd name="adj1" fmla="val 10800000"/>
              <a:gd name="adj2" fmla="val 0"/>
              <a:gd name="adj3" fmla="val 7951"/>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71" name="Block Arc 4"/>
          <p:cNvSpPr/>
          <p:nvPr/>
        </p:nvSpPr>
        <p:spPr>
          <a:xfrm>
            <a:off x="5797509" y="3949153"/>
            <a:ext cx="2530634" cy="2530636"/>
          </a:xfrm>
          <a:prstGeom prst="blockArc">
            <a:avLst>
              <a:gd name="adj1" fmla="val 10800000"/>
              <a:gd name="adj2" fmla="val 0"/>
              <a:gd name="adj3" fmla="val 7951"/>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72" name="Block Arc 5"/>
          <p:cNvSpPr/>
          <p:nvPr/>
        </p:nvSpPr>
        <p:spPr>
          <a:xfrm>
            <a:off x="8137326" y="3949153"/>
            <a:ext cx="2530634" cy="2530636"/>
          </a:xfrm>
          <a:prstGeom prst="blockArc">
            <a:avLst>
              <a:gd name="adj1" fmla="val 10800000"/>
              <a:gd name="adj2" fmla="val 0"/>
              <a:gd name="adj3" fmla="val 7951"/>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983" y="1990903"/>
            <a:ext cx="1020919" cy="1007660"/>
          </a:xfrm>
          <a:prstGeom prst="rect">
            <a:avLst/>
          </a:prstGeom>
        </p:spPr>
      </p:pic>
      <p:pic>
        <p:nvPicPr>
          <p:cNvPr id="17" name="圖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4579" y="1990903"/>
            <a:ext cx="1022392" cy="1007660"/>
          </a:xfrm>
          <a:prstGeom prst="rect">
            <a:avLst/>
          </a:prstGeom>
        </p:spPr>
      </p:pic>
      <p:pic>
        <p:nvPicPr>
          <p:cNvPr id="18" name="圖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7391" y="1995379"/>
            <a:ext cx="1022392" cy="1007660"/>
          </a:xfrm>
          <a:prstGeom prst="rect">
            <a:avLst/>
          </a:prstGeom>
        </p:spPr>
      </p:pic>
      <p:pic>
        <p:nvPicPr>
          <p:cNvPr id="19" name="圖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4106" y="4414546"/>
            <a:ext cx="886487" cy="873713"/>
          </a:xfrm>
          <a:prstGeom prst="rect">
            <a:avLst/>
          </a:prstGeom>
        </p:spPr>
      </p:pic>
      <p:pic>
        <p:nvPicPr>
          <p:cNvPr id="20" name="圖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2526" y="4392878"/>
            <a:ext cx="1022392" cy="1007660"/>
          </a:xfrm>
          <a:prstGeom prst="rect">
            <a:avLst/>
          </a:prstGeom>
        </p:spPr>
      </p:pic>
      <p:pic>
        <p:nvPicPr>
          <p:cNvPr id="21" name="圖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91431" y="4382425"/>
            <a:ext cx="1022392" cy="1007660"/>
          </a:xfrm>
          <a:prstGeom prst="rect">
            <a:avLst/>
          </a:prstGeom>
        </p:spPr>
      </p:pic>
    </p:spTree>
    <p:extLst>
      <p:ext uri="{BB962C8B-B14F-4D97-AF65-F5344CB8AC3E}">
        <p14:creationId xmlns:p14="http://schemas.microsoft.com/office/powerpoint/2010/main" val="1576582728"/>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8" name="组合 9"/>
          <p:cNvGrpSpPr>
            <a:grpSpLocks/>
          </p:cNvGrpSpPr>
          <p:nvPr/>
        </p:nvGrpSpPr>
        <p:grpSpPr bwMode="auto">
          <a:xfrm>
            <a:off x="9799638" y="-15875"/>
            <a:ext cx="2392362" cy="996950"/>
            <a:chOff x="5797942" y="-301201"/>
            <a:chExt cx="3396247" cy="1408387"/>
          </a:xfrm>
        </p:grpSpPr>
        <p:grpSp>
          <p:nvGrpSpPr>
            <p:cNvPr id="10"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24" name="组合 68"/>
              <p:cNvGrpSpPr/>
              <p:nvPr/>
            </p:nvGrpSpPr>
            <p:grpSpPr>
              <a:xfrm>
                <a:off x="0" y="-2417"/>
                <a:ext cx="3257548" cy="542240"/>
                <a:chOff x="0" y="-2417"/>
                <a:chExt cx="3257548" cy="542240"/>
              </a:xfrm>
              <a:grpFill/>
            </p:grpSpPr>
            <p:sp>
              <p:nvSpPr>
                <p:cNvPr id="30" name="等腰三角形 29"/>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1" name="等腰三角形 30"/>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2" name="等腰三角形 31"/>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3" name="等腰三角形 32"/>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4" name="等腰三角形 33"/>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5" name="等腰三角形 34"/>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25" name="组合 69"/>
              <p:cNvGrpSpPr/>
              <p:nvPr/>
            </p:nvGrpSpPr>
            <p:grpSpPr>
              <a:xfrm>
                <a:off x="0" y="539750"/>
                <a:ext cx="2326820" cy="539822"/>
                <a:chOff x="0" y="0"/>
                <a:chExt cx="2326820" cy="539822"/>
              </a:xfrm>
              <a:grpFill/>
            </p:grpSpPr>
            <p:sp>
              <p:nvSpPr>
                <p:cNvPr id="26" name="等腰三角形 25"/>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7" name="等腰三角形 26"/>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8" name="等腰三角形 27"/>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9" name="等腰三角形 28"/>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12" name="等腰三角形 11"/>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3" name="等腰三角形 12"/>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4" name="等腰三角形 13"/>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5" name="等腰三角形 14"/>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6" name="等腰三角形 15"/>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7" name="等腰三角形 16"/>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8" name="等腰三角形 17"/>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19" name="等腰三角形 18"/>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0"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1"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2"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3"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36" name="圖片 3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grpSp>
        <p:nvGrpSpPr>
          <p:cNvPr id="50" name="组合 7"/>
          <p:cNvGrpSpPr>
            <a:grpSpLocks/>
          </p:cNvGrpSpPr>
          <p:nvPr/>
        </p:nvGrpSpPr>
        <p:grpSpPr bwMode="auto">
          <a:xfrm>
            <a:off x="400050" y="282110"/>
            <a:ext cx="2447925" cy="523220"/>
            <a:chOff x="400051" y="281460"/>
            <a:chExt cx="2448377"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3" name="文本框 52"/>
            <p:cNvSpPr txBox="1"/>
            <p:nvPr/>
          </p:nvSpPr>
          <p:spPr bwMode="auto">
            <a:xfrm>
              <a:off x="909733" y="281460"/>
              <a:ext cx="1938695" cy="523687"/>
            </a:xfrm>
            <a:prstGeom prst="rect">
              <a:avLst/>
            </a:prstGeom>
            <a:noFill/>
          </p:spPr>
          <p:txBody>
            <a:bodyPr>
              <a:spAutoFit/>
            </a:bodyPr>
            <a:lstStyle/>
            <a:p>
              <a:pPr>
                <a:defRPr/>
              </a:pPr>
              <a:r>
                <a:rPr lang="zh-TW" altLang="en-US" sz="2800" b="1" dirty="0" smtClean="0">
                  <a:solidFill>
                    <a:prstClr val="black">
                      <a:lumMod val="75000"/>
                      <a:lumOff val="25000"/>
                    </a:prst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服務據點</a:t>
              </a:r>
              <a:endParaRPr lang="zh-CN" altLang="en-US" sz="2800" b="1" dirty="0">
                <a:solidFill>
                  <a:prstClr val="black">
                    <a:lumMod val="75000"/>
                    <a:lumOff val="25000"/>
                  </a:prst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728" y="659487"/>
            <a:ext cx="10063155" cy="6094838"/>
          </a:xfrm>
          <a:prstGeom prst="rect">
            <a:avLst/>
          </a:prstGeom>
        </p:spPr>
      </p:pic>
      <p:pic>
        <p:nvPicPr>
          <p:cNvPr id="11" name="Picture 2" descr="C:\Users\Sophie\Desktop\接案\唯物\GMI\據點圖.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16974"/>
            <a:ext cx="4933206" cy="527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82400"/>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r="2358"/>
          <a:stretch/>
        </p:blipFill>
        <p:spPr>
          <a:xfrm>
            <a:off x="1" y="-1"/>
            <a:ext cx="6101254" cy="6870700"/>
          </a:xfrm>
          <a:prstGeom prst="rect">
            <a:avLst/>
          </a:prstGeom>
        </p:spPr>
      </p:pic>
      <p:grpSp>
        <p:nvGrpSpPr>
          <p:cNvPr id="7" name="组合 6"/>
          <p:cNvGrpSpPr/>
          <p:nvPr/>
        </p:nvGrpSpPr>
        <p:grpSpPr>
          <a:xfrm>
            <a:off x="4156015" y="-12701"/>
            <a:ext cx="2071365" cy="6883400"/>
            <a:chOff x="4095922" y="-1"/>
            <a:chExt cx="2027756" cy="6870701"/>
          </a:xfrm>
        </p:grpSpPr>
        <p:sp>
          <p:nvSpPr>
            <p:cNvPr id="36" name="Freeform 10"/>
            <p:cNvSpPr>
              <a:spLocks/>
            </p:cNvSpPr>
            <p:nvPr/>
          </p:nvSpPr>
          <p:spPr bwMode="auto">
            <a:xfrm>
              <a:off x="4291809"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a:spLocks/>
            </p:cNvSpPr>
            <p:nvPr/>
          </p:nvSpPr>
          <p:spPr bwMode="auto">
            <a:xfrm>
              <a:off x="4095922"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字方塊 3"/>
          <p:cNvSpPr txBox="1"/>
          <p:nvPr/>
        </p:nvSpPr>
        <p:spPr>
          <a:xfrm>
            <a:off x="6227380" y="626167"/>
            <a:ext cx="3342289" cy="5016758"/>
          </a:xfrm>
          <a:prstGeom prst="rect">
            <a:avLst/>
          </a:prstGeom>
          <a:noFill/>
        </p:spPr>
        <p:txBody>
          <a:bodyPr wrap="square" rtlCol="0" anchor="ctr">
            <a:spAutoFit/>
          </a:bodyPr>
          <a:lstStyle/>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公司簡介</a:t>
            </a:r>
            <a:endParaRPr lang="en-US" altLang="zh-TW" sz="4000" b="1" dirty="0" smtClean="0">
              <a:solidFill>
                <a:srgbClr val="093978"/>
              </a:solidFill>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FF0000"/>
                </a:solidFill>
              </a:rPr>
              <a:t>財務資訊</a:t>
            </a:r>
            <a:endParaRPr lang="en-US" altLang="zh-TW" sz="4000" b="1" dirty="0" smtClean="0">
              <a:solidFill>
                <a:srgbClr val="FF0000"/>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營運展望</a:t>
            </a:r>
            <a:endParaRPr lang="en-US" altLang="zh-TW" sz="4000" b="1" dirty="0" smtClean="0">
              <a:solidFill>
                <a:srgbClr val="093978"/>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問與答</a:t>
            </a:r>
            <a:endParaRPr lang="zh-TW" altLang="en-US" sz="4000" b="1" dirty="0">
              <a:solidFill>
                <a:srgbClr val="093978"/>
              </a:solidFill>
            </a:endParaRPr>
          </a:p>
        </p:txBody>
      </p:sp>
    </p:spTree>
    <p:extLst>
      <p:ext uri="{BB962C8B-B14F-4D97-AF65-F5344CB8AC3E}">
        <p14:creationId xmlns:p14="http://schemas.microsoft.com/office/powerpoint/2010/main" val="674678387"/>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2" y="1102308"/>
            <a:ext cx="12192002" cy="6209079"/>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0" name="组合 7"/>
          <p:cNvGrpSpPr>
            <a:grpSpLocks/>
          </p:cNvGrpSpPr>
          <p:nvPr/>
        </p:nvGrpSpPr>
        <p:grpSpPr bwMode="auto">
          <a:xfrm>
            <a:off x="401441" y="354668"/>
            <a:ext cx="8738429" cy="523220"/>
            <a:chOff x="400051" y="286324"/>
            <a:chExt cx="8740043" cy="483840"/>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3" name="文本框 52"/>
            <p:cNvSpPr txBox="1"/>
            <p:nvPr/>
          </p:nvSpPr>
          <p:spPr bwMode="auto">
            <a:xfrm>
              <a:off x="874225" y="286324"/>
              <a:ext cx="8265869" cy="483840"/>
            </a:xfrm>
            <a:prstGeom prst="rect">
              <a:avLst/>
            </a:prstGeom>
            <a:noFill/>
          </p:spPr>
          <p:txBody>
            <a:bodyPr wrap="square">
              <a:spAutoFit/>
            </a:bodyPr>
            <a:lstStyle/>
            <a:p>
              <a:pPr>
                <a:defRPr/>
              </a:pPr>
              <a:endParaRPr lang="zh-TW" altLang="en-US"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858000"/>
            <a:ext cx="12211487" cy="193203"/>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矩形 35"/>
          <p:cNvSpPr/>
          <p:nvPr/>
        </p:nvSpPr>
        <p:spPr>
          <a:xfrm>
            <a:off x="919727" y="342297"/>
            <a:ext cx="3973198" cy="1046436"/>
          </a:xfrm>
          <a:prstGeom prst="rect">
            <a:avLst/>
          </a:prstGeom>
        </p:spPr>
        <p:txBody>
          <a:bodyPr wrap="none" lIns="121917" tIns="60958" rIns="121917" bIns="60958">
            <a:spAutoFit/>
          </a:bodyPr>
          <a:lstStyle/>
          <a:p>
            <a:pPr>
              <a:defRPr/>
            </a:pPr>
            <a:r>
              <a:rPr lang="zh-TW" altLang="en-US"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合併營業收入</a:t>
            </a:r>
            <a:endParaRPr lang="en-US" altLang="zh-TW" sz="2800" b="1" dirty="0">
              <a:solidFill>
                <a:prstClr val="black"/>
              </a:solidFill>
              <a:latin typeface="Adobe 繁黑體 Std B" pitchFamily="34" charset="-120"/>
              <a:ea typeface="STXihei"/>
            </a:endParaRPr>
          </a:p>
          <a:p>
            <a:endParaRPr lang="en-US" altLang="zh-TW" sz="1600" b="1" dirty="0">
              <a:solidFill>
                <a:srgbClr val="002060"/>
              </a:solidFill>
              <a:latin typeface="Adobe 繁黑體 Std B" pitchFamily="34" charset="-120"/>
              <a:ea typeface="STXihei"/>
            </a:endParaRPr>
          </a:p>
          <a:p>
            <a:r>
              <a:rPr lang="en-US" altLang="zh-TW" sz="1600" b="1" dirty="0">
                <a:solidFill>
                  <a:srgbClr val="002060"/>
                </a:solidFill>
                <a:latin typeface="Adobe 繁黑體 Std B" pitchFamily="34" charset="-120"/>
                <a:ea typeface="STXihei"/>
              </a:rPr>
              <a:t>(</a:t>
            </a:r>
            <a:r>
              <a:rPr lang="zh-TW" altLang="en-US" sz="1600" b="1" dirty="0">
                <a:solidFill>
                  <a:srgbClr val="002060"/>
                </a:solidFill>
                <a:latin typeface="Adobe 繁黑體 Std B" pitchFamily="34" charset="-120"/>
                <a:ea typeface="Adobe 繁黑體 Std B" pitchFamily="34" charset="-120"/>
              </a:rPr>
              <a:t>單位</a:t>
            </a:r>
            <a:r>
              <a:rPr lang="en-US" altLang="zh-TW" sz="1600" b="1" dirty="0">
                <a:solidFill>
                  <a:srgbClr val="002060"/>
                </a:solidFill>
                <a:latin typeface="Adobe 繁黑體 Std B" pitchFamily="34" charset="-120"/>
                <a:ea typeface="STXihei"/>
              </a:rPr>
              <a:t>:</a:t>
            </a:r>
            <a:r>
              <a:rPr lang="zh-TW" altLang="en-US" sz="1600" b="1" dirty="0">
                <a:solidFill>
                  <a:srgbClr val="002060"/>
                </a:solidFill>
                <a:latin typeface="Adobe 繁黑體 Std B" pitchFamily="34" charset="-120"/>
                <a:ea typeface="Adobe 繁黑體 Std B" pitchFamily="34" charset="-120"/>
              </a:rPr>
              <a:t>新台幣千元</a:t>
            </a:r>
            <a:r>
              <a:rPr lang="en-US" altLang="zh-TW" sz="1600" b="1" dirty="0">
                <a:solidFill>
                  <a:srgbClr val="002060"/>
                </a:solidFill>
                <a:latin typeface="Adobe 繁黑體 Std B" pitchFamily="34" charset="-120"/>
                <a:ea typeface="STXihei"/>
              </a:rPr>
              <a:t>)</a:t>
            </a:r>
            <a:endParaRPr lang="zh-TW" altLang="en-US" sz="1600" b="1" dirty="0">
              <a:solidFill>
                <a:srgbClr val="002060"/>
              </a:solidFill>
              <a:latin typeface="Adobe 繁黑體 Std B" pitchFamily="34" charset="-120"/>
              <a:ea typeface="Adobe 繁黑體 Std B" pitchFamily="34" charset="-120"/>
            </a:endParaRPr>
          </a:p>
        </p:txBody>
      </p:sp>
      <p:sp>
        <p:nvSpPr>
          <p:cNvPr id="41" name="文字方塊 40"/>
          <p:cNvSpPr txBox="1"/>
          <p:nvPr/>
        </p:nvSpPr>
        <p:spPr>
          <a:xfrm>
            <a:off x="2070100" y="1270872"/>
            <a:ext cx="1695449" cy="707882"/>
          </a:xfrm>
          <a:prstGeom prst="rect">
            <a:avLst/>
          </a:prstGeom>
          <a:noFill/>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+33.02%</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3909094" y="1141195"/>
            <a:ext cx="1374105" cy="707882"/>
          </a:xfrm>
          <a:prstGeom prst="rect">
            <a:avLst/>
          </a:prstGeom>
          <a:noFill/>
        </p:spPr>
        <p:txBody>
          <a:bodyPr wrap="square" lIns="121917" tIns="60958" rIns="121917" bIns="60958" rtlCol="0">
            <a:spAutoFit/>
          </a:bodyPr>
          <a:lstStyle/>
          <a:p>
            <a:pPr algn="ctr"/>
            <a:r>
              <a:rPr lang="en-US" altLang="zh-TW" sz="1900" b="1" dirty="0">
                <a:solidFill>
                  <a:srgbClr val="FF6600"/>
                </a:solidFill>
                <a:latin typeface="微軟正黑體" panose="020B0604030504040204" pitchFamily="34" charset="-120"/>
                <a:ea typeface="微軟正黑體" panose="020B0604030504040204" pitchFamily="34" charset="-120"/>
              </a:rPr>
              <a:t>QoQ</a:t>
            </a:r>
          </a:p>
          <a:p>
            <a:pPr algn="ctr"/>
            <a:r>
              <a:rPr lang="en-US" altLang="zh-TW" sz="1900" b="1" dirty="0" smtClean="0">
                <a:solidFill>
                  <a:srgbClr val="FF6600"/>
                </a:solidFill>
                <a:latin typeface="微軟正黑體" panose="020B0604030504040204" pitchFamily="34" charset="-120"/>
                <a:ea typeface="微軟正黑體" panose="020B0604030504040204" pitchFamily="34" charset="-120"/>
              </a:rPr>
              <a:t>+9.43%</a:t>
            </a:r>
            <a:endParaRPr lang="zh-TW" altLang="en-US" sz="1900" b="1" dirty="0">
              <a:solidFill>
                <a:srgbClr val="FF6600"/>
              </a:solidFill>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8777539" y="1236410"/>
            <a:ext cx="1363410" cy="707882"/>
          </a:xfrm>
          <a:prstGeom prst="rect">
            <a:avLst/>
          </a:prstGeom>
          <a:noFill/>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+29.48%</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8" name="左中括弧 7"/>
          <p:cNvSpPr/>
          <p:nvPr/>
        </p:nvSpPr>
        <p:spPr>
          <a:xfrm rot="5400000">
            <a:off x="3538149" y="675887"/>
            <a:ext cx="245331" cy="2851069"/>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82" name="左中括弧 81"/>
          <p:cNvSpPr/>
          <p:nvPr/>
        </p:nvSpPr>
        <p:spPr>
          <a:xfrm rot="5400000">
            <a:off x="4351734" y="1250947"/>
            <a:ext cx="345278" cy="1517651"/>
          </a:xfrm>
          <a:prstGeom prst="leftBracket">
            <a:avLst/>
          </a:prstGeom>
          <a:ln w="381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9" name="左中括弧 8"/>
          <p:cNvSpPr/>
          <p:nvPr/>
        </p:nvSpPr>
        <p:spPr>
          <a:xfrm rot="5400000">
            <a:off x="9190856" y="931773"/>
            <a:ext cx="245330" cy="2339295"/>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47" y="2101420"/>
            <a:ext cx="5276253" cy="445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743" y="2101420"/>
            <a:ext cx="5671912" cy="455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697668"/>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19487" y="974726"/>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1" y="6787966"/>
            <a:ext cx="12211487"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2" name="文字方塊 41"/>
          <p:cNvSpPr txBox="1"/>
          <p:nvPr/>
        </p:nvSpPr>
        <p:spPr>
          <a:xfrm>
            <a:off x="2317750" y="1493123"/>
            <a:ext cx="1298575" cy="707882"/>
          </a:xfrm>
          <a:prstGeom prst="rect">
            <a:avLst/>
          </a:prstGeom>
          <a:noFill/>
          <a:ln>
            <a:noFill/>
          </a:ln>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a:t>
            </a: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0.22pt</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4099595" y="1310992"/>
            <a:ext cx="1291555" cy="707882"/>
          </a:xfrm>
          <a:prstGeom prst="rect">
            <a:avLst/>
          </a:prstGeom>
          <a:noFill/>
        </p:spPr>
        <p:txBody>
          <a:bodyPr wrap="square" lIns="121917" tIns="60958" rIns="121917" bIns="60958" rtlCol="0">
            <a:spAutoFit/>
          </a:bodyPr>
          <a:lstStyle/>
          <a:p>
            <a:pPr algn="ctr"/>
            <a:r>
              <a:rPr lang="en-US" altLang="zh-TW" sz="1900" b="1" dirty="0">
                <a:solidFill>
                  <a:srgbClr val="FF6600"/>
                </a:solidFill>
                <a:latin typeface="微軟正黑體" panose="020B0604030504040204" pitchFamily="34" charset="-120"/>
                <a:ea typeface="微軟正黑體" panose="020B0604030504040204" pitchFamily="34" charset="-120"/>
              </a:rPr>
              <a:t>QoQ</a:t>
            </a:r>
          </a:p>
          <a:p>
            <a:pPr algn="ctr"/>
            <a:r>
              <a:rPr lang="en-US" altLang="zh-TW" sz="1900" b="1" dirty="0">
                <a:solidFill>
                  <a:srgbClr val="FF6600"/>
                </a:solidFill>
                <a:latin typeface="微軟正黑體" panose="020B0604030504040204" pitchFamily="34" charset="-120"/>
                <a:ea typeface="微軟正黑體" panose="020B0604030504040204" pitchFamily="34" charset="-120"/>
              </a:rPr>
              <a:t>-</a:t>
            </a:r>
            <a:r>
              <a:rPr lang="en-US" altLang="zh-TW" sz="1900" b="1" dirty="0" smtClean="0">
                <a:solidFill>
                  <a:srgbClr val="FF6600"/>
                </a:solidFill>
                <a:latin typeface="微軟正黑體" panose="020B0604030504040204" pitchFamily="34" charset="-120"/>
                <a:ea typeface="微軟正黑體" panose="020B0604030504040204" pitchFamily="34" charset="-120"/>
              </a:rPr>
              <a:t>0.40pt</a:t>
            </a:r>
            <a:endParaRPr lang="zh-TW" altLang="en-US" sz="1900" b="1" dirty="0">
              <a:solidFill>
                <a:srgbClr val="FF6600"/>
              </a:solidFill>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8751321" y="1404324"/>
            <a:ext cx="1219200" cy="707882"/>
          </a:xfrm>
          <a:prstGeom prst="rect">
            <a:avLst/>
          </a:prstGeom>
          <a:noFill/>
          <a:ln>
            <a:noFill/>
          </a:ln>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a:t>
            </a: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0.18pt</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919727" y="342297"/>
            <a:ext cx="4333873" cy="553994"/>
          </a:xfrm>
          <a:prstGeom prst="rect">
            <a:avLst/>
          </a:prstGeom>
        </p:spPr>
        <p:txBody>
          <a:bodyPr wrap="none" lIns="121917" tIns="60958" rIns="121917" bIns="60958">
            <a:spAutoFit/>
          </a:bodyPr>
          <a:lstStyle/>
          <a:p>
            <a:r>
              <a:rPr lang="zh-TW" altLang="en-US"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合併營業毛利率</a:t>
            </a:r>
            <a:endParaRPr lang="zh-TW" altLang="en-US" b="1" dirty="0">
              <a:solidFill>
                <a:prstClr val="black"/>
              </a:solidFill>
              <a:latin typeface="Adobe 繁黑體 Std B" pitchFamily="34" charset="-120"/>
              <a:ea typeface="Adobe 繁黑體 Std B" pitchFamily="34" charset="-120"/>
            </a:endParaRPr>
          </a:p>
        </p:txBody>
      </p:sp>
      <p:sp>
        <p:nvSpPr>
          <p:cNvPr id="82" name="左中括弧 81"/>
          <p:cNvSpPr/>
          <p:nvPr/>
        </p:nvSpPr>
        <p:spPr>
          <a:xfrm rot="5400000">
            <a:off x="9092428" y="1081682"/>
            <a:ext cx="364065" cy="2602715"/>
          </a:xfrm>
          <a:prstGeom prst="leftBracket">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83" name="左中括弧 82"/>
          <p:cNvSpPr/>
          <p:nvPr/>
        </p:nvSpPr>
        <p:spPr>
          <a:xfrm rot="5400000">
            <a:off x="3690569" y="733614"/>
            <a:ext cx="379940" cy="3282972"/>
          </a:xfrm>
          <a:prstGeom prst="leftBracket">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85" name="左中括弧 84"/>
          <p:cNvSpPr/>
          <p:nvPr/>
        </p:nvSpPr>
        <p:spPr>
          <a:xfrm rot="5400000">
            <a:off x="4606296" y="1293119"/>
            <a:ext cx="356227" cy="1807742"/>
          </a:xfrm>
          <a:prstGeom prst="leftBracket">
            <a:avLst/>
          </a:prstGeom>
          <a:ln w="381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05" y="2375100"/>
            <a:ext cx="5507232" cy="406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0202" y="2565071"/>
            <a:ext cx="5330032" cy="401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881623"/>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19486" y="974726"/>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1" y="6858000"/>
            <a:ext cx="12211487" cy="193203"/>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aphicFrame>
        <p:nvGraphicFramePr>
          <p:cNvPr id="36" name="內容版面配置區 6"/>
          <p:cNvGraphicFramePr>
            <a:graphicFrameLocks noGrp="1"/>
          </p:cNvGraphicFramePr>
          <p:nvPr>
            <p:ph sz="half" idx="4294967295"/>
            <p:extLst>
              <p:ext uri="{D42A27DB-BD31-4B8C-83A1-F6EECF244321}">
                <p14:modId xmlns:p14="http://schemas.microsoft.com/office/powerpoint/2010/main" val="3496965965"/>
              </p:ext>
            </p:extLst>
          </p:nvPr>
        </p:nvGraphicFramePr>
        <p:xfrm>
          <a:off x="609600" y="2311400"/>
          <a:ext cx="5386917" cy="3951816"/>
        </p:xfrm>
        <a:graphic>
          <a:graphicData uri="http://schemas.openxmlformats.org/drawingml/2006/chart">
            <c:chart xmlns:c="http://schemas.openxmlformats.org/drawingml/2006/chart" xmlns:r="http://schemas.openxmlformats.org/officeDocument/2006/relationships" r:id="rId5"/>
          </a:graphicData>
        </a:graphic>
      </p:graphicFrame>
      <p:sp>
        <p:nvSpPr>
          <p:cNvPr id="43" name="文字方塊 42"/>
          <p:cNvSpPr txBox="1"/>
          <p:nvPr/>
        </p:nvSpPr>
        <p:spPr>
          <a:xfrm>
            <a:off x="2557654" y="1480420"/>
            <a:ext cx="1149349" cy="707882"/>
          </a:xfrm>
          <a:prstGeom prst="rect">
            <a:avLst/>
          </a:prstGeom>
          <a:noFill/>
          <a:ln>
            <a:noFill/>
          </a:ln>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a:t>
            </a: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0.06</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4099595" y="1295400"/>
            <a:ext cx="1291555" cy="707882"/>
          </a:xfrm>
          <a:prstGeom prst="rect">
            <a:avLst/>
          </a:prstGeom>
          <a:noFill/>
        </p:spPr>
        <p:txBody>
          <a:bodyPr wrap="square" lIns="121917" tIns="60958" rIns="121917" bIns="60958" rtlCol="0">
            <a:spAutoFit/>
          </a:bodyPr>
          <a:lstStyle/>
          <a:p>
            <a:pPr algn="ctr"/>
            <a:r>
              <a:rPr lang="en-US" altLang="zh-TW" sz="1900" b="1" dirty="0">
                <a:solidFill>
                  <a:srgbClr val="FF6600"/>
                </a:solidFill>
                <a:latin typeface="微軟正黑體" panose="020B0604030504040204" pitchFamily="34" charset="-120"/>
                <a:ea typeface="微軟正黑體" panose="020B0604030504040204" pitchFamily="34" charset="-120"/>
              </a:rPr>
              <a:t>QoQ</a:t>
            </a:r>
          </a:p>
          <a:p>
            <a:pPr algn="ctr"/>
            <a:r>
              <a:rPr lang="en-US" altLang="zh-TW" sz="1900" b="1" dirty="0">
                <a:solidFill>
                  <a:srgbClr val="FF6600"/>
                </a:solidFill>
                <a:latin typeface="微軟正黑體" panose="020B0604030504040204" pitchFamily="34" charset="-120"/>
                <a:ea typeface="微軟正黑體" panose="020B0604030504040204" pitchFamily="34" charset="-120"/>
              </a:rPr>
              <a:t>-</a:t>
            </a:r>
            <a:r>
              <a:rPr lang="en-US" altLang="zh-TW" sz="1900" b="1" dirty="0" smtClean="0">
                <a:solidFill>
                  <a:srgbClr val="FF6600"/>
                </a:solidFill>
                <a:latin typeface="微軟正黑體" panose="020B0604030504040204" pitchFamily="34" charset="-120"/>
                <a:ea typeface="微軟正黑體" panose="020B0604030504040204" pitchFamily="34" charset="-120"/>
              </a:rPr>
              <a:t>0.11</a:t>
            </a:r>
            <a:endParaRPr lang="zh-TW" altLang="en-US" sz="1900" b="1" dirty="0">
              <a:solidFill>
                <a:srgbClr val="FF6600"/>
              </a:solidFill>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8839200" y="1323416"/>
            <a:ext cx="1117600" cy="707882"/>
          </a:xfrm>
          <a:prstGeom prst="rect">
            <a:avLst/>
          </a:prstGeom>
          <a:noFill/>
          <a:ln>
            <a:noFill/>
          </a:ln>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+0.03</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52" name="矩形 51"/>
          <p:cNvSpPr/>
          <p:nvPr/>
        </p:nvSpPr>
        <p:spPr>
          <a:xfrm>
            <a:off x="961381" y="334746"/>
            <a:ext cx="6276428" cy="1292658"/>
          </a:xfrm>
          <a:prstGeom prst="rect">
            <a:avLst/>
          </a:prstGeom>
        </p:spPr>
        <p:txBody>
          <a:bodyPr wrap="square" lIns="121917" tIns="60958" rIns="121917" bIns="60958">
            <a:spAutoFit/>
          </a:bodyPr>
          <a:lstStyle/>
          <a:p>
            <a:r>
              <a:rPr lang="zh-TW" altLang="en-US"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合併每股盈餘</a:t>
            </a:r>
            <a:endParaRPr lang="en-US" altLang="zh-TW" sz="1600" b="1" dirty="0">
              <a:solidFill>
                <a:srgbClr val="002060"/>
              </a:solidFill>
              <a:latin typeface="Adobe 繁黑體 Std B" pitchFamily="34" charset="-120"/>
              <a:ea typeface="Adobe 繁黑體 Std B" pitchFamily="34" charset="-120"/>
            </a:endParaRPr>
          </a:p>
          <a:p>
            <a:endParaRPr lang="en-US" altLang="zh-TW" sz="1600" b="1" dirty="0">
              <a:solidFill>
                <a:srgbClr val="002060"/>
              </a:solidFill>
              <a:latin typeface="Adobe 繁黑體 Std B" pitchFamily="34" charset="-120"/>
              <a:ea typeface="STXihei"/>
            </a:endParaRPr>
          </a:p>
          <a:p>
            <a:r>
              <a:rPr lang="en-US" altLang="zh-TW" sz="1600" b="1" dirty="0">
                <a:solidFill>
                  <a:srgbClr val="002060"/>
                </a:solidFill>
                <a:latin typeface="Adobe 繁黑體 Std B" pitchFamily="34" charset="-120"/>
                <a:ea typeface="STXihei"/>
              </a:rPr>
              <a:t>(</a:t>
            </a:r>
            <a:r>
              <a:rPr lang="zh-TW" altLang="en-US" sz="1600" b="1" dirty="0">
                <a:solidFill>
                  <a:srgbClr val="002060"/>
                </a:solidFill>
                <a:latin typeface="Adobe 繁黑體 Std B" pitchFamily="34" charset="-120"/>
                <a:ea typeface="Adobe 繁黑體 Std B" pitchFamily="34" charset="-120"/>
              </a:rPr>
              <a:t>單位</a:t>
            </a:r>
            <a:r>
              <a:rPr lang="en-US" altLang="zh-TW" sz="1600" b="1" dirty="0">
                <a:solidFill>
                  <a:srgbClr val="002060"/>
                </a:solidFill>
                <a:latin typeface="Adobe 繁黑體 Std B" pitchFamily="34" charset="-120"/>
                <a:ea typeface="STXihei"/>
              </a:rPr>
              <a:t>:</a:t>
            </a:r>
            <a:r>
              <a:rPr lang="zh-TW" altLang="en-US" sz="1600" b="1" dirty="0">
                <a:solidFill>
                  <a:srgbClr val="002060"/>
                </a:solidFill>
                <a:latin typeface="Adobe 繁黑體 Std B" pitchFamily="34" charset="-120"/>
                <a:ea typeface="Adobe 繁黑體 Std B" pitchFamily="34" charset="-120"/>
              </a:rPr>
              <a:t>新台幣元</a:t>
            </a:r>
            <a:r>
              <a:rPr lang="en-US" altLang="zh-TW" sz="1600" b="1" dirty="0">
                <a:solidFill>
                  <a:srgbClr val="002060"/>
                </a:solidFill>
                <a:latin typeface="Adobe 繁黑體 Std B" pitchFamily="34" charset="-120"/>
                <a:ea typeface="STXihei"/>
              </a:rPr>
              <a:t>)</a:t>
            </a:r>
          </a:p>
          <a:p>
            <a:endParaRPr lang="zh-TW" altLang="en-US" sz="1600" b="1" dirty="0">
              <a:solidFill>
                <a:srgbClr val="002060"/>
              </a:solidFill>
              <a:latin typeface="Adobe 繁黑體 Std B" pitchFamily="34" charset="-120"/>
              <a:ea typeface="Adobe 繁黑體 Std B" pitchFamily="34" charset="-120"/>
            </a:endParaRPr>
          </a:p>
        </p:txBody>
      </p:sp>
      <p:graphicFrame>
        <p:nvGraphicFramePr>
          <p:cNvPr id="54" name="內容版面配置區 19"/>
          <p:cNvGraphicFramePr>
            <a:graphicFrameLocks noGrp="1"/>
          </p:cNvGraphicFramePr>
          <p:nvPr>
            <p:ph sz="quarter" idx="4294967295"/>
            <p:extLst>
              <p:ext uri="{D42A27DB-BD31-4B8C-83A1-F6EECF244321}">
                <p14:modId xmlns:p14="http://schemas.microsoft.com/office/powerpoint/2010/main" val="994360012"/>
              </p:ext>
            </p:extLst>
          </p:nvPr>
        </p:nvGraphicFramePr>
        <p:xfrm>
          <a:off x="6400801" y="2352673"/>
          <a:ext cx="5389033" cy="3656547"/>
        </p:xfrm>
        <a:graphic>
          <a:graphicData uri="http://schemas.openxmlformats.org/drawingml/2006/chart">
            <c:chart xmlns:c="http://schemas.openxmlformats.org/drawingml/2006/chart" xmlns:r="http://schemas.openxmlformats.org/officeDocument/2006/relationships" r:id="rId6"/>
          </a:graphicData>
        </a:graphic>
      </p:graphicFrame>
      <p:sp>
        <p:nvSpPr>
          <p:cNvPr id="85" name="左中括弧 84"/>
          <p:cNvSpPr/>
          <p:nvPr/>
        </p:nvSpPr>
        <p:spPr>
          <a:xfrm rot="5400000">
            <a:off x="9231334" y="1183026"/>
            <a:ext cx="349677" cy="2339295"/>
          </a:xfrm>
          <a:prstGeom prst="leftBracket">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86" name="左中括弧 85"/>
          <p:cNvSpPr/>
          <p:nvPr/>
        </p:nvSpPr>
        <p:spPr>
          <a:xfrm rot="5400000">
            <a:off x="3499767" y="781811"/>
            <a:ext cx="414472" cy="3266113"/>
          </a:xfrm>
          <a:prstGeom prst="leftBracket">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87" name="左中括弧 86"/>
          <p:cNvSpPr/>
          <p:nvPr/>
        </p:nvSpPr>
        <p:spPr>
          <a:xfrm rot="5400000">
            <a:off x="4492113" y="1263813"/>
            <a:ext cx="362298" cy="1815426"/>
          </a:xfrm>
          <a:prstGeom prst="leftBracket">
            <a:avLst/>
          </a:prstGeom>
          <a:ln w="381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4872" y="2622104"/>
            <a:ext cx="5220834" cy="396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381" y="2755899"/>
            <a:ext cx="5337819" cy="383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180301"/>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2DB7924-3E2B-491C-85EB-B518BB44A13A"/>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dQ+E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Z1D4SLORUx7mAwAA3BAAACcAAAB1bml2ZXJzYWwvZmxhc2hfcHVibGlzaGluZ19zZXR0aW5ncy54bWzVWO9u2kgQ/85TrHzqx2LSJpcUGaIoAQWVQAqOrtXpFC3eAe9lvet611D66Z7mHqxPcrNeIFBIa9rjlBOKwLMzv/k/401w/ikRZAqZ5ko2vKNqzSMgI8W4nDS8u7D98swj2lDJqFASGp5UHjlvVoI0Hwmu4yEYg6yaIIzU9dQ0vNiYtO77s9msynWa2VMlcoP4uhqpxE8z0CANZH4q6By/zDwF7S0QSgDgX6LkQqxZqRASOKQbxXIBhDO0XHLrFBVtQXXs+Y5tRKOHSaZyyS6VUBnJJqOG98vZhf0seRzUFU9A2pjoJhIt2dQpY9xaQcWQfwYSA5/EaO7psUdmnJm44b2uvbIwyO5vwxTgzndqYS4VBkGaBX4ChjJqqHt0Cg18MnpJcCQ2lzThUYgnxAag4V2F98Nu56p13+uHreH9dXjTdTbsIRS23od7CIWdsNvah78s/PWH29ag2+m9vQ/7/W7YuX2UwohuBCTwNyMWYGRVnkWwClhg4jwZScoFFulXYdRgsMwFzSYQqjbHLI6p0OCRP1OYvMup4GaO3VDDbngASC90CpEZ2LQ1PJPl4D3COUA0DHO5qomTN6uaOD3bcN132h/d2mllQI2hUYzFg7TCtMBfJy3ZxkpuuGafyUgJtnIIkhGwHk1grSeGD1y2kfPII2NMgkBXLzJOhUe4QdejlbDOR9pwU/Ree52TIBYOCSA3w61QRDHN9EbEV1G3hR81f+8pA/oPFwpHeor1N5ULRuYqJ4I/ADGKYJrzBH/FQNabiYwzlRRU7HdDtOBo3JTDDNh5GUUfUEWSoyQOl1SAcRo+5vwzGcFYZYgLdIqjCOlcO/zqXsAp1foRlC5tfOFapNO7ar1/YR2kbEpltCc41gYkqTkIPp0TqcxSDsMR0VxDkRTGWXFWxrfqj6dB8yQXLs3/djLWoA+YksNo2Scx37WgtNqYTotGtM1VQGMLckyJw8SDCCcLlzmUBYyoJEqKOaERTm9t23rKVa6R4hrYQesft9DJEy6LpwlOQdSYMchKQdaOXr0+Pvn19OxNvep/+evvl98UWuy1W0GtOrfYLp9cnOWkvlqf3xH6xhLdkm2rLLGFyraU7n4xWCyw7REf+Hb17N5ExcJ8joto2LoYXF6TQWt41w2H9TLF0FPYdyaKsZzG9j2yjEz/LsR0tErB26iXqvNybL1+KQPfluEauM17u7Z1S5mAk3riJg/OasETjuX2v+i7p1rg51v2P2m7n3oBdD17oLYDmkUxZvRgVfDsx9ohw/ucIuaeVle2jTta4O+8DduThEueYBzt3l5doZsnxzW89e08qlQQbfM/Es3KP1BLAwQUAAIACABnUPhIFvREU74CAABVCgAAIQAAAHVuaXZlcnNhbC9mbGFzaF9za2luX3NldHRpbmdzLnhtbJVWbW/aMBD+vl+B2HfSvdJJKVJLmVSJrdVa9buTHImFY0f2hY5/P1/iNDYkwDhVwnfP4zvfG43NlsvFh8kkTpVQ+hkQucwNaTrdhGc306RGVHKWKokgcSaVLpmYLj7+bD5x1CDPsdQO9KWcDUuhdzNvPpdQnI9vc5IxQqrKisn9WuVqlrB0m2tVy+xsaMW+Ai243Frk1Y/5cjXqQHCDDwhlENPqmuQySqXBGKCQvq9IzrIES0B0nq6az4Wc3tXp1x/QdtxwbGi3n0jGaBXLIUzy9S3JOF7a28OqzElOExD+ooV++UwyChVsDzq8/P4ryShDVXX1Pz1SaZVTQkPO6SK+c4RimR0/iuqK5CyBHkSOzlbBpad5670Hcl/9uY9pXLUST5TXg4VARU8ELFDXEEfdqbWZQr091mjnAxYbJowF+Koe9GSDfmK16a4JdT3uD7xxmfl3OU0PeVWiLmHZBuwjQ0NPWC7vmmXhuX5XeRFq2Dmld6en7aG/bWKPoZ62hz4LnsGjFPtj/KGpJXVlvmOuoKcrYK0gmT1mztqdOit5WtPwGu/5TtFhSpXBwlA4L7wEqlwcNbo2pOgopliyHc8ZciV/ES7ZPyNUJo4O9K7ZhlsrRo4ChjquCdHuaT9iOob96FIZNmT7s9A/rT1P0G7xmylDZGlR2p8lM504nh0T62QaDTNoT1o46Ae5URdySqa3oF+UEr6XJtoxilQIF4NVO1xj8DjychBHw0mO3SVD2Zd1mYBe2aJx6Jom1LW4gueFsH/4yuENss7oyjJibalY2Psk4+9N6SlcCwDTadE1QHtoLWUtkAvYgXBWT9G8eOxpsbENPtZut7iGDfrj6TQHHekBvJZ0m6JvlYMV4hkGCK82rmFGazm/hpElpnlZMPbdFu6nKNjL3TKj3gv2WKNwvRTcbO3HKbRK+nfyH1BLAwQUAAIACABnUPhIhFv6tL0DAADtDwAAJgAAAHVuaXZlcnNhbC9odG1sX3B1Ymxpc2hpbmdfc2V0dGluZ3MueG1s1Vfvbts2EP/upyA09GOtpH+W1JAdBImCGHXtzFawFsMQ0OLZ4kKRGknZdT/tafZgfZIeRduJ6ySVu6TbYASOjne/u/vdHc+Kjj7mgsxAG65kO9hv7gUEZKoYl9N2cJmcPT8MiLFUMiqUhHYgVUCOOo2oKMeCm2wE1qKqIQgjTauw7SCztmiF4Xw+b3JTaHeqRGkR3zRTlYeFBgPSgg4LQRf4ZRcFmGCJUAMA/3Ill2adRoOQyCO9U6wUQDjDyCV3SVFxbnMRhF5rTNPrqValZCdKKE30dNwOfjo8dp+Vjkc65TlIR4npoNCJbYsyxl0QVIz4JyAZ8GmG0R68CsicM5u1g5d7LxwMqofbMBW4T506mBOFHEi7xM/BUkYt9Y/eoYWP1qwEXsQWkuY8TfCEuPzbwWlyNep1T+Or/iCJR1fnybuej2EHoyR+n+xglHSTXryLfl348w8X8bDX7b+9SgaDXtK9uLFCRjcIicJNxiJkVpU6hTVhkc3KfCwpF9ijX9FowGKXC6qnkKgzjlWcUGEgIH8UMP2lpILbBQ7DHg7DNUBxbApI7dCVrR1YXUJwA+cBMTCs5bonXr9Z98TB4Ubqofd+k9adUUbUWppm2Dwoq0KLwtuildpEyY3U3DMZK8HWCU2QZYG5HGtORUC4xdzS9al1DNgzLpB/Z7vfnEi7lVyaUW02OFzz6Fo57fzWVxbM7z45L7pP9VdVCkYWqiSCXwOximDhyhz/y4DcHg8y0SqvpIIaS4zgDMiMwxzYUR1HH9BFXqIl3haFAOs9/FnyT2QME6URF+gM7xaUc+PxmzsBF9SYG1C6ivGZb/pu/zR+/8wlSNmMynRHcKw25IV9Eny6IFLZlR3SkdLSQFUUxll1Vie35veXwfC8FL7Mj12MW9BPWJKn8bJLYb4ZQW23GZ1Vg+iGq4LGEeRYEo+JByneDFyWUBcwpZIoKRaEpngfGzfWM65KgxI/wB7afH+E3p5wWT1NcdWjR81A14Lc23/x8tXrnw8O37Sa4ee//n7+oNFyU10I6tz5VXVy7yqsZ/XVQvyG0QNrccv2TOncNSrbcnr3ql+upO0rPgrdQrh7t1Qr8MesllF8PDw5J8N4dNlLRq065e0rnCSbZtggE/dbr47N4DJBguNa8I7HWp1bT60/qBXg2zpaQ79LL27t0Voh4N079XcJ3r6C5xwb6H8xSfc19T8fwh8ySA//SPNj9liDBFSnGdboyer67189j0rYf4kD/7R+9dl414nCO98qGyjffEXvNL4AUEsDBBQAAgAIAGdQ+EjjgzzrngEAACEGAAAfAAAAdW5pdmVyc2FsL2h0bWxfc2tpbl9zZXR0aW5ncy5qc42Uy27CMBBF93xF5G4rRJ+h3aFCJSQWldpd1YUThhDh2JbtpKSIf2/s8IgfofVs4quTO+OxPLtB1CyUoug52plvs3+z90YDrSlRwrWtkx690DqSJF/CR14AySkgB6mOv57k/ZlojVeYyI4zosY1qd8VcNnxQyxEc782JEKgDIlV4O/vELgNgD8ncNA5WHuoTqeTUilGhymjCqgaUiYKbBh09WpW94wOzCoQf6ArnIJlGpvVR54dH2IdXS5lBce0XrCMDROcbjLBSrrsy7+uOYjmzjctMHqKX2aWHcmlmiso3MSzsY5+kguQEg55H2c6gjDBCZCO78isC6hl7B/Ioatc5upIT250dGmOM/C6NJ7osDHaeHndjHX4nIKtaom7Wx0WQXANwrOa3uuwQMZL/o8L5IJluiMe6vf8hBKGlznNDqlHOoKcLlbb9nXvfFBT/hRZT4g5T2gdepJF4EnSgCYDmrLG0jGtdNIuQmn7Z5YrskBifnEKWdUod47o/WeEsFI4XRfNeGimo245yOYbxJyumoxfbqlOAZUztAb7X1BLAwQUAAIACABnUPh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nUPh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dQ+EiIplZk2QgAAOk9AAApAAAAdW5pdmVyc2FsL3NraW5fY3VzdG9taXphdGlvbl9zZXR0aW5ncy54bWztW81u48gRvucpGgoW2AUC64f6c6BRQJEtmxiZ0oq0PZMgECixbREm2QrZ0owWOuRFcsglyFvkXXLY50h1k7RIWZJJexaLYGmOB8Pq+qqqu366m4XphU+Or6xDRj3nJ4s51DcIY47/GPZ/h1BvQV0aTAISEhZW95R7x7fpF81/oJwG1JBZvm0FtsJHw34NDcUP6nbkrtqFt+ag2UCdJm7gLlJxS4GxS0m9lBQYUxt1pVc9EBHJDciC+Oy41F41M/oSoPkhCZjm2+RrX8pyp4eyM7gKLNsBvrDfbvJnl2jdqU3+oGa91WnhXUOWJKmNlJZaV2u7TueyI9cRrjVbNWk36DakhoTqrVb9sr2rdxotCd6Gl22Q0sSXbdTsNJsNddfADUAjWR6oDWXXkS7rdRm04e6lshsOB51aDdXrdamp7lptaTioIeCWQIYsdfkCSqo0kNo7eSDXuxIaKsPBsLnDKm4rLdRt4HattmsOBlKttl/c/ezSy7Wn5p5OspyvCDzqgqOjPLaqR4Krt1gHATCbxFu5FiPItzzyofLzv//58z/+U4ljUsRvwpGYkqVGRCBzfD+C96riJRkR2tPhn6Yjx/5Qma8Zo/7FgvoMTLrwaeBZbqX/+yhCYvvzIOmGBEVwD9aC7NV1xE9eWKwLohaec6AF9VaWvx3RR3oxtxZPjwFd+3YuM5fbFQlcx38C7tplR8FnFblOyDRGvIx9uMuf/LAVVKWQcPPamD+5kK41J26isSZ+CuD2Kl9fkQPoxgkdJqBynT/noCvrkWQd0JX5cx7jg5as1zr8eR3EyFcG7BJP8sZZdtfakiCrJCqKZ1F0tV4VjadVQB/5Ymdxrzv6GedSqDH+I7ewxp9cID5BrjCXl+JlE/NXDxjj18Na0vNACzg3XVxikhA5GcyU8c1E1j/PRuOr8WygXVX6SpSViKfl941292u91f6hV41xOSUZN/JolJWFhLBWLZ8s3ZyORzMQiEczHX8yK33+d2Ho+NYcaTqu9ON/FBYwmeK7Sp//nQd6O51i3ZwZI03FM82Y6WNTrMsIm1it9D/TNVpaG4IYRRuHfEFsSRCUZycgKHQdWwzwku34a5JDnzq+kTV9NsWGOdUUUxvrlb5Bg2D7ByHZWrMlBM/SCpHthNbcJbZQCyEixnl5Ae3iFIbgD1s6wEk9y/Ev8mifyveafjUzx+ORMcO6mlAqfezbSA0srqm4oKls4CnICCzYrd8Gn4noExKQ7LqFhVxrV9cj+DW5IdfO49KFX/YGayYYXDIhfg4gBA6eQtQZxv14qvI1BIXIQisrDL/QwM4ETdp1OWRrujKG0FTMlHyTi0lkg+MdfwGhQxYsh7wbbBjyFZ4Nxp8gxiE3xwVB44+Qkh8Lgj5jA3IIGzlgunynXck8I3gaJgmS5ODC4vHubpG1WACOr+bGoesQKHyFIU1ENoYXhTUZ+MdbcKQmj05keyQYFlu8PTobAqYENmxzOXRBGVKwyqPrx1vtz7OhrI2wOoNwU8f3M1NUSa7Us7bIpwxZ9sbyFwTNycJaQyZsYcx2bDHGPS9M+Nva+QlZLK4/38WlS1fxp+/eYFKm4B2xDI7IoAyOKSv2mna+bPEM3mgIj/WTVuRZgDebYChYl6fa+Nu4KHS8tRtV6W/hqGfjijrrVTvev1753fYLGGNEJXigQUUbOLQQCMNOzLcc2DzdQkBNH4K6SVTPoeDze2ghAfo4lqFT9A4xd7ByGUPuYEWLibjHA0Mz4bB1T+b89pEDLHI18tpxf/M7okvgGv6cqnPyQOG85BJrEx1kYO8S7s/j5dRRKbO1mJo5AsN1kPkYBRVIdR2P36Hyib29wclSRLtBZj73dO3aIrtd50nsCLDOa4+8PIc9BNQTVNcKk7iONqU/vdOQaIrTSO+k2AHiOUFz+yqVn+/ymIHlqXI9U2RdwfxGwfPZzY+D7OBrMjKN2UgecAmQJp7FFkvYhR/4PS+/rOhGoOKhDPLiyRvEChbL//79X/nFHNgTUVFM/WNROZD8vGriZ3l/0Skj4V9zyDHlQRYqXnIC4wtVAs1/vzI1CNBvcmWxom3Jox7/xJVLNaRA7EbZNGXl+gayxBBJQdcBnAULCrmRpx+h8ImzfqV/YwVPUDhNSt2igsTK89hkhW3YX3HXzHV8UhD+7p2IT97UJjNZVcXdH3LUdRZP0fZrwwUm/syHXPpYRJ5yLetQnQ9EEtthxWWKzS2pWlASovd9Qdgc3eueCfsPKq4FNZxlvs/4LKDuhH/ZevkpFxj4hzgI4z4L+JU+eUtzhEv6JfZd/8FyQ2BLkw5ZJ2DDhB8WY5FZ2iH3lOeOnZYbUw4Z76gL+4ISTSfNnx04hCnKQHz6TRnzTHphOVyz4qGU/BT1EKCTr+wlIEU9BBh8VxnDze4l6nAoDU0+yA2sIE3P4z3gIb6oUzFP8pbl4RaM+IfZMLVQMSHL6VGb9MXuaDoeiROa09IGV09Y3POfDzA3HDPfGoysQt53yND38Vs9H8A95jCXnI5uMQ3IwfSs+OuxDIidcSwFovbB4VJEVMS2K/KhAhcRa7HklT6soFjGhwpXGzVlTuFWST3j5awQ0hPlXFTzFE7M4jzQ51W8GIRGyX4e1Ku+WKde9ZyDerHY0/7z196cBBhCwCFJaGZpae5l8iXsThxIE5bYsSdG0wLYEmT7cEVKdKUImbASp6okqKKX9DgcLZnjkg1xY54UIbU256ffCyHJzoe2zEbkgaXLSEw5mgMpthdJEFe6fSgelMDUwEmYuJEdxUUjxbYdZs1DMfsjpSrZe/ZZfWQ3Soo0j/ZMfabswO3VI7qA99Ty96rpbRZK1JHGao5uK/p+QVfbH8qma9l0LZuuZdO1bLqWTdey6Vo2Xcuma9l0LZuuZdO1bLqWTdey6Vo2Xcuma9l0LZuuZdO1bLqWTddft+m6F52z55pSkKfpmjI9V891z1+g5boH/VY7ruKyWbZcf9WW6+uqfnsd1xhUtlx/4ZbrmaT7f+65HtIACvJO/m/u/wFQSwMEFAACAAgAaFD4SO+PBMGnGAAAi0MAABcAAAB1bml2ZXJzYWwvdW5pdmVyc2FsLnBuZ+18C1RT19YuHnvE66lwentaqwbSXttaHy0ipohAose2VKtSq5Aihl0P1agIUcIz5EFrb+0DiFURBSX1WqQlkC1FEnkk0VKJEGJUDBsIEG1IImxCTEIeOzvJ/hM89XnOuOfef/xj/P+9MAYjydrrm48155pz7qzM/fWHm+Jmz5o3KyAgYPa699/5KCDgj0BAwHTazBm+kc6vaw75XqbRP4r7a4DgGm7E9+EZ6pqNawIC6rl/cu/4o+/zf9v/fhI9ICCozf8/TUb78dOAgLUvr3tnzda8FOMghX/OkSAzS14HCsNW3/368xfN7+g3vBq6Z/cL8Npv3nyj/t03Sl5cfGzrrc9/+v4vZ19g7r4SuvuNvzbuCe7v39b9l43PV2zrEzRGYHmK0kaovGlh7i59MwlwLiuwSxxtKxqgy2BuztCBxhEVGRC7RslShq0qjDXSbyBh+QH+v4zzwlsDCXRg0N7udNEwO00XPd0/vp+WSaVQuGCYeOIjZPXk1PH48TpIC6eB4kTi5EBh9/C4q8Sd9Ixq/jT/55UbxwUm5y9zJB9Knnt4fXT25OSYl7RL/K+X5r4ETM6+dsk5a5LTjHby5OyIZZI/+N+c+sz8gu/ldkkY2/wt2SfATVWuxHp6ybrO5MORr9DWZke8PokovKfE3EoyKLb3n+5494hX2jo7f0GN+kb4JJkvfNew1oiG929WyOdvHiwpmST68vs3t2ZHr7qPf3ndFpXx7n1xPn91Y4LobCrTb6+ZR1Yk/G8Bvxy0F9OY2lHEwJMeD6MVILoyEMB++VPYQL4CNgI8qYC7uUMGKhswnLpHS0Y1YAZjexXKvFm19QHtU/0NSmKBTZArhkdPm5gGSoZGwjI8B3LLkeZcKTqYm2JloJABVHPry7gc/UmqALgG0PbGshvZ2ABdOejjNDhxcb0D+eGDn5pDQiYXePXKKlwK/USXmSDr2FlcnzbWCpkJeCmxvS5ZJNDYJ7rjpeZmpn2PtxxUArTFmspE2IFk6xqo5MjYDJakzr2t6gPwAbGLmsyZlAUwlWg9GQ2yxG6WhBh4ayxFBqXDSefRGxGHrjNZXsYWxH5hmzReTR0emli5LvvhGnmElbbmGT0s+CQfNlzUy4MLmBSg24XURca+RTJUvjrJ5NK6cRHh88S2PcKQ+C223ooU3ulUJkV5lcIznZMlvDp3ktSmTGlsiTbNfmtLPEXa+mXv6AE4bejIp5P2WtnhEbbLPZxfF8s1IC+wIsyQdzKMNEsLu5Ia4bg/D/hkogkeWR/CJ0TPRLd/cRGU6cnZSmnb5X22V8XYTvihMo2p6JGdCF04Mv7Qk7Z0vpId22b7emHlxdANVsi3COzoC4Jwgk6u1pCxbdgKSaKF9bMNVXkdfa5VfFlCj+z4W02jOVlFoN+f79yyyGbtO3SLsHWc85c1QvwmekDdl9CY3aiG8NTo27uUsY4BG7wEIfa5PHsxdCnJtJHLr+W+Scn8v/fO/6qA6zaxiWUaVWu8dtUHYeIsmwnzmi5dHnbksLkGB4P8yEQ8ZsaTwVZLp8oXkXIMhCMlW9k0gyOPDeY+5ENBulauk9FcKWBGnGwy3vy5uQi8ufPvjnPwLS0/a+59D7v2vdy5mPLeffIRd5dL1pd9dz8QPfskZOKuY9DEdkzufddREnI0kjm6hdfs8oW+/Ybn6L+TYPDbIZBlTKPlndAZlGfWr1qP2QAs23aDy54Y9Zm/iuQ6S2q2XiXe3wZzs2KvOssXGDSeQQ0leHVUkG7mMak+YiL0vaiPdNAR6fq4N6QyC7oYS+GM03ktMPbxVakBGYOY6mqSZyQaFEc9RiethKTOfLkz/O6OmOl2OeC12JxLQqpsnqzui80h1GrTY7NJuct5SHMYIPUkHYuapfvqmJ10djlPLBo6Lpz+keRNvHSII34zsBrHduDDODweemUOsJRUOXHR1hWh3I7hZ6mpreNyqdZhGSM/IHs3AqBPdAC0eYcyTymm7Sk+gzhxcWSkVnyMlsyl6GSKNYtk1bgEepHizCIODwTwYTxzuS7VklqnLJPG39Ru83okZdI2h2Xlo5Kmc/Qw+wvF5hUaoWduLeK0nZ1lSeKj+OTDbSMM4d6gWgS1eZF6q7W2niDn1leyKmjJYVR47mc3teX3zfkcZPtemyZkP7s6qArp6rZ19RgbPizDfSVcsDnoB7XI8NWFdoiJGbkvXC2zZidEXdejGbyECrwvGH3AXYs4IrGUXFLOJx4eTo1pz3ROOtX+GZTqEjBqXwbvRvM20n9/Wb5mtyevsM4YkUzf3gnpCi+wi9YcT+1mZ3XKNCuW6VDD9ZY344b2HD4SqrMUpLLwCTqHbN5uESZbW/q7y20KAehjHfVZQNCatDf6sa8Kcd9kbui8IZz3gdUXe+v9YtHkIl1qInLAkg1rxwNr3PNEPICBS9aOuloknfUE6SFL+iK8iIU+8K/TqyT66ye1u71vFOLWdzP0o4xdad4YiDCzyrisgqtwAMoeOWBlQT4H+RsZWdpD6BXcyWa1epa1EIdyijrBRtcJtUMuM6Seoz63nkZGcpdLy3qu9o/M+PhRDpcaZvQa7zVwzsE5K/pLTiVJMEZyyfdRVwXUbn2qiGQiJLfdZfDcvWm7O8uguxU6qP7LvgR2lwe2aNOlevdL6GeJjL90SquRXHqHVI7E/uwJ3RA5+/zvu2pVNrN0Yvcx5c2hoPNq6jFaxGSQPrWmzJzAcCdPH9vYlrbr37W7/wmEMVJVJkjJ15VGS49m/WopiJFCLQ9zhMAXtgrIGrc+EuS9EIjb8kS4+k8em3+5xQclDNscjnkOWYq2SAtssNQLk6X3/iQNiNFbCqKk1daCaKms+hGF5wBM82jHQl4r47evFxYe7DSZ3Smmmodhlmiv55amzt6/FBEPPZQgK79nyfYvH59Z892MlecED/LlGf683YWpo49O+Ox1z71gbFkg2UM39DY/IsTe79dFXWPByZrfviciHfHHsYEo4eOUjphtvUVg2U/8BwXA3ZoZ5Z8yY9/WwjufYDIX4CqcjJNPMGiHUiMkKeemyE6RnSI7SbbgsNmWikd7G0fTCzBLGGZ5needqNbkqb3mo8Gsu2t1MO0ID56Od16yySNZEhSxLo0nIsPz8bmoVzrxgTQrHXPFvftIMZcwe0WHk7HPl0N5zl8XCrAh9wjPuwexi5cGdtcRtg2ZDpf/PGqL7LiczaqsIALepHGbsmGfhhp9MYOkWYR3DDwtY/ROpqea46rmg0zdEkg6BP/Y6wlRl5Qhz97QIKc1TaFvQQ3robyTUqVMl/rzKN2QajEiQvdK2IaGZ4mJJKqEjeb3qC3ZiNDWWAuFIRLkACQbYpivzAGJaJ8yhbQLOyDiqtmtoi3/QJMiEJ7LRzfXH02Pk12YoVjKUUC63Sczr3fdsZSSU5q8OCR1ukXHpLC9S/FSD25RoJIwy7C61XNjBmxO8pbzOMU/LErmVDJ30dgSJmar7+EVdDgAU0tIklXHZLKLmF0MliSenY5EQbBFt7c3VvS0nUOHqZKMuCvrhJWvNdeGR8gBOk7R89JJ7c6SUjh160FjStA5WCs48zYgaIfc/SLSt4S4WzZDx+YsTHiBLd2HRfZKWj1M2IbYPkVgBuYx5LdkPVJaq1YfLQJl9pwSUAV3+1J8adQ2AQRSj+u/Lwc1Jcdglt0SN3u4YRMUsQ26nlQMqqEqI696L9qYYGpg5aP1EGx1JMCsoU2UB3nor2TC9Ve1cH1spxZOlLwZpyJcEjia1pUIkK4+3A6rQ+Us147ZDb9kYDFw+FEjug+Q7GGKR5SOHPgp1zXW4QD6vQEvm49GC4eE+IU+7S9ne4icZ9YE1SCZwnbFTk+aJ+1DBT7qsLJcUcY3Z3s+Pmgb68XthSApO2PMFR6IZNfy8C2l3CTleUUZhBoMfLY+jR0Lw3LRTvU0p/HmI4ktYfrG5ZJQ9cEiEFl6y8j9w9V66zlqTo7SuZ0md2iCTkVt0t9t6pTVha+Q3TCaytyMxKgsARhGGrcbpAKZAYZS6e9QuEpuBS81YTa46FC3Oy/qQgbmuFpPAHg0jYQo/dJG7WezaP/I0p8ydWbVU8JUmG3Ls5+y2C6meMPTSz4XCPsHftwOyW9NkZ0iO0X2n5DtNJdqXfV4tN7Ci5b1PHItFhk+qnt/Ou6Dx7+P8GVNWeeZGSuPP14CpzDN7yrZ//Og/Ikq+pzEUgpu96VU/OK4+bfNxzVqJJb4H3EDsMijAjwvBC5M5z/gvWmRrInmq61xtxaSkI5o7Icq6JGLk8tBNk6NTI38iyO+mkjjbI8UVBaMN/Gplfn6/j+Fte43vBnpOKlk6kd/qq5sZjhaNCyj3ajOHbLc6wRRtqTEqLVCFd4BxFBw6ml6oozB5lCAx/EisNmW0t6+sDLvN8b5Lsc6JLOkPrjBvWqc+sYgkXgIKgPYiEvHMjEN0abWibzEh1/B+9PneC5TMc0yUs2TWFugivZ25rl9xNc5g8IQIv3q9rYx79wqhB0pThez0Xr6n1NMDSkp6aT45j1MhbKhsq/lvR6jls4cYg/YzJZ6NRYrBFC7mZv5yN7yVyNrOPq0ksMOy9gNpj6N+BbHfUmCW2rtu4DYcdEi5TcUmvxypMbuPwoonkYAUkClLAYda4BMR7VUXwXIYp9iqheT4nwlXwkTG01TfrdCI5QcZ+YX/wibkTQvUS6rU5bx0orBqNt6OZzW5UgCtGe3P9jr+9ffL9sJsiu4+Q7le3Wdl7OKj0W9r0frzMsDB4yry9dSfSorHB0iMLNVoSw7qLfb0ooUFpbVWtfzUjm3w5E8uAJnWN3s+W4mwk67V9cO+aSw0I0kje8+f+8Tyt4yZ8/+2rG8NVEXsZ7+Q9e0iMAeZj6t+HTa8ECimKihovBeD5EUv62OKw071IPbCEWkQldbWG6XWyX7mBcG8MJMsaMPI1i17/5EuKUdwi2ApN9wwnRaPnaxx0W2Oc7eFRIyBRadOw9xGbnLrl7OQrugdNiBFPXgWGTV/uYw/FGAyr5m1EJQKTZ/WC2qU4qwfnzZI1/u+4s2TwkIA3zlKxGHruwU183bDC1rrlxTrtvfPGPAww3rlaR7ZhYyo+RrIkgyrw3ZoCLUDq2QCJQNQws10nmANTU9UMUccFnHZdBSaQ/hGQPvQLQ9Q9rudtnXGs9+/LgVWjRmQuAVXKjjZ1wkJEczC7vuhB/qOHZ22B73Yu1lgkaIHZgR9aXAoSbSs1GXOw82tI5LvzSafOUrV0rssWvrLNp90h4m5rt52OgzPuyaZ4Vs4Y6DGUFXUK71R/Ljvh06TLpYlfqEwxeB/eT/85HQLCYFu4KxIsUpXPYTFj9mzkYBq3RE5wZR2Fz78LTlNV8yPb1cMrSiNgOgMVnMJzaxI1oyJGGhjI8pykzKAngjqKxk2ftgqLq6ktHJfTXv1yfmB7u6oBHdnJS8Oy4d4aLepLEJcinS2riGh8ctx3xJPWfcbDtJrWxqzoZ7bKA8p0h1lvzEZoj23fQcmK42E1ja+ZqL7JZQ8RNO0SSDDL5YNeqPC+wo/wFfMcjNe8rTG13BaQmgsn7yfMgbnK67W07TlNQzJmqeClcIXtHJ6ytvG7VTRUMTrrE+Kk8cClhPnmdceDq2rcp5nJXCWcOaGpka+Q8b0Tk7D3jaSO6205ybN+H/P84bpwBTgCnAFGAKMAWYAkwBpgBTgCnAFGAKMAWYAkwBpgBTgCnAFGAKMAWYAvy/CtAg13LHu5YcmdBb3tv6YBRw/zYHlGAek+Zk0qsjmFx9OPJ//X6ueSkEcP4yR5DCsqmi6d++SqFovmidrVKc+Bd7GwNuP3v/sDKA+skks4CV0//l9sjL0V5UiqGTVwtFx//9BB/ItGkeIPUYaYCnj+fpUx0iue/wAbQRaGFYOhbio5BsHVQGUNliFW+yRfT29vECpscFSdm2IYdEhIvBJyA2PUTx3O8svXZHIoO4HLdWdwn5UQ62uKwxP8Yzf3seqhEZPW4l5laVSSaqIsVef9cpyIZFbLg/juS6ESk+bc33IgaNU+PdwnPdotDUXnqHLF0jLMW6erQSREEbsgltrgKPgdGt+U70G30DtwBDNRpvFP5WsqcoX5kR6GMfmu2IlRAzlAyKBRZ4Y4L/R1wt3vkZ/mLohRqRabA5G94Iyu+8DfDWAq4zeNcZGHBwtTEWDoqjWDlWHnKSl59aqPiM7ml439+lxdDurzSVSfWoXtujtpjeDSpHhDaLnbVENSlBFldOSmO73S2naBqJJlk3oDzhGMvxr9HmLI02jcCMeauGpPwps7bzuaUcRTif0ZUYlKtadlyZNRCUgtSP67Tm2xaOw3j4pNLVdZkADAUfi7pgIPGZUYFWm3JfsQg+gDh2xD6/StZlbNjKuRfIOY/bX1bhLTnlirIoz6eMh5Zx9DYHsl0Lq81FCD22JcTPfGs79HwdJxZNkd3EmYTT+zfGWG3Go9gGOzaW+UMX4DibJ2mtLC2fPjKPRP91O3cdbFobVIFS6/WmFo4w0hMSZaMPyxFHFmNg3g4RWMAXhyhPkGQNar8/hX5htk2re6WWoU4kNuxHu9rWB7HhvtJTgE2ZUQyiryz3KXFiTyw7Cd/AcK/IGJrIHV5DkomJGS5X6Ds2T16QyuDvn877uAgM3j17h0ottGuhxKAMJKcNVvNdVMcyGTSqXaiFxXxipN+P2/7GZK1Om8kfEg5L17O7UzPzFLzGJE9t/LUlnKxLOfeGvF2Qzx1v/GEPGgGILGYYUMfDhno93CPb1sxD+j0h+deVB0Du/X6h1sbQfmezKUVjf9lnmYPNZWbCIZUt4m+OzOvJ2JmzO0nfHAhFpPSSwzBvo7fh4+lpJRWI8jWZmXAYDH+bQ1mgs7Ms2n1xClyMyNSAXy06J11QzSxxF+STgG/v9xXV7fTJG/Vp3Wb4dZSjK0giZXxCc+W1Zls4sBtydc9LhtSZ97bT5NQKAUTDDiannaBw1d6G5LV7JESO8UuF25AiJp722TdVsMaRIjmeEcD+UOXQWiCOByKHtd77ZT7R0aSkeOy+/TOfpgSXACLWBkm8hI0e+MjWNGmiF7VL9ueoHKmdr9jODaFDjpQCm4psatWPpzBGqiJZraN0/0aOWdpOvj1WY5KRnAdJF60hXtfh5kpVOcuYBrSwNxC12aWgXGQAk4hoNhbOV/rbue+dfwn4rIEvwUNflXv0NK9+PoiJNagYxkcf9u04XQMgMlW0pUtYaPNWVoY/2By64px1imLzXOwP5n8QdJ5PwqykMHwD+cHVfqdfMb5aRAOwQyyh/3f3o6zCSB8PMnL2mRoRTQYZOYX8LQ8A267uIMT1+H/xNervNFAFkpyXW1pNLFOL6yee6ydY9tKOHYkskl6ZT0nnfLGaDehMVkhlIGFIy1CkRujxfPSAVLO1jsaCR6kcOxUM7HH3HY1ErsYRMz0nmPsk8bb6QihBw/UJkYhYAatjUVyfOzhdl9rDKVwin/a2phI7U7eUMw57UxN58/2G3xEuGR+OSNZYKx3HDqa9hq8wbWEtvZ3tswOxJRvFD/YfJwX6Ya8ImE01rgN/fLgR5itJmNvGff7H93quxbt/jd/uMeMxs4rk1ZIsJxD/0TyMD7usyAyokwDjcb7FrKX+LMjcOuh96XNmPvps71INFQ0//sCqULE7eI9OmTfI5SPgKkyhcSsamfmYHfCoALFLB3h1mQPaG+TZJQN1LnYT3udcUVv/rkL+bi3c9qEnX8h2VXNcLmmNJCSRhHTES/bUyqF0vPVOMMc5KuO4ZZqJlaHBqt6rgzWmMnQzi1S59oHvwf6W8/F5CVsIPVUeLXs4jv0DE8eV7N03nKFyyD0/SvDKM64Bf6oI/tac3eZknKyp/64lQRPmOOtixxx6RI1RWdCwX41slIf63scM/T4xFcVfX1Xmxj2yhHj37UA5drvHpx0gCb+lk6MiA2c/HGvKV1IOhnK5v7N3OmWkFHa8pNRC/13pJpPZZsyboY4akDf8NtnjEbwRPZBt8Xf4kn0ZVwoEFcT0e70mzLtx7YJctImHNllQHZvpgQESbLzKPc07+3eF5CwuSJNF9F67k8J7wfGt1Pkt2VSgQTu/azzCVTh+Ir54D5O4dWEA9lXJKGpdMyzr4lJYmybdccSXNumkg0bcuCHpAOAZJYMcOwy6O8FjqbDlOy5z2BWO9DJ5o6mTWb0M9k3PElDPn25bpPxGHk7geNO8cA8Cs/M8xRpnMcwJidbsypssCRYvLAbLfuvmeSdUqAbz8pNFGYOvAWU0/pA/YQa8PPefFQp5Mv/TCCz3H+Rw6vVcKJfp02aJZuZkgbEnM5clw3yrcpz2zGRdsKKpRaJdbBm7jxa9N17XZ3OWe3wpP/73R0lsHK/lR7ZDY345/P3biZLnJy80+p9F4cEEAm/w63hZSFLAOM0/vO7dTe8I/vrJ5/8GUEsDBBQAAgAIAGhQ+EgrC8BtSgAAAGsAAAAbAAAAdW5pdmVyc2FsL3VuaXZlcnNhbC5wbmcueG1ss7GvyM1RKEstKs7Mz7NVMtQzULK34+WyKShKLctMLVeoAIoZ6RlAgJJCJSq3PDOlJAMoZGBujBDMSM1MzyixVbIwMIUL6gPNBABQSwECAAAUAAIACABnUPhIDmokTmIEAAAFEQAAHQAAAAAAAAABAAAAAAAAAAAAdW5pdmVyc2FsL2NvbW1vbl9tZXNzYWdlcy5sbmdQSwECAAAUAAIACABnUPhIs5FTHuYDAADcEAAAJwAAAAAAAAABAAAAAACdBAAAdW5pdmVyc2FsL2ZsYXNoX3B1Ymxpc2hpbmdfc2V0dGluZ3MueG1sUEsBAgAAFAACAAgAZ1D4SBb0RFO+AgAAVQoAACEAAAAAAAAAAQAAAAAAyAgAAHVuaXZlcnNhbC9mbGFzaF9za2luX3NldHRpbmdzLnhtbFBLAQIAABQAAgAIAGdQ+EiEW/q0vQMAAO0PAAAmAAAAAAAAAAEAAAAAAMULAAB1bml2ZXJzYWwvaHRtbF9wdWJsaXNoaW5nX3NldHRpbmdzLnhtbFBLAQIAABQAAgAIAGdQ+EjjgzzrngEAACEGAAAfAAAAAAAAAAEAAAAAAMYPAAB1bml2ZXJzYWwvaHRtbF9za2luX3NldHRpbmdzLmpzUEsBAgAAFAACAAgAZ1D4SD08L9HBAAAA5QEAABoAAAAAAAAAAQAAAAAAoREAAHVuaXZlcnNhbC9pMThuX3ByZXNldHMueG1sUEsBAgAAFAACAAgAZ1D4SLLgvW1kAAAAZQAAABwAAAAAAAAAAQAAAAAAmhIAAHVuaXZlcnNhbC9sb2NhbF9zZXR0aW5ncy54bWxQSwECAAAUAAIACAD3klNHI7RO+/sCAACwCAAAFAAAAAAAAAABAAAAAAA4EwAAdW5pdmVyc2FsL3BsYXllci54bWxQSwECAAAUAAIACABnUPhIiKZWZNkIAADpPQAAKQAAAAAAAAABAAAAAABlFgAAdW5pdmVyc2FsL3NraW5fY3VzdG9taXphdGlvbl9zZXR0aW5ncy54bWxQSwECAAAUAAIACABoUPhI748EwacYAACLQwAAFwAAAAAAAAAAAAAAAACFHwAAdW5pdmVyc2FsL3VuaXZlcnNhbC5wbmdQSwECAAAUAAIACABoUPhIKwvAbUoAAABrAAAAGwAAAAAAAAABAAAAAABhOAAAdW5pdmVyc2FsL3VuaXZlcnNhbC5wbmcueG1sUEsFBgAAAAALAAsASQMAAOQ4AAAAAA=="/>
  <p:tag name="ISPRING_PRESENTATION_TITLE" val="蓝色现代企业文化宣传公司简介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3063</TotalTime>
  <Words>1065</Words>
  <Application>Microsoft Office PowerPoint</Application>
  <PresentationFormat>自訂</PresentationFormat>
  <Paragraphs>320</Paragraphs>
  <Slides>18</Slides>
  <Notes>18</Notes>
  <HiddenSlides>0</HiddenSlides>
  <MMClips>0</MMClips>
  <ScaleCrop>false</ScaleCrop>
  <HeadingPairs>
    <vt:vector size="4" baseType="variant">
      <vt:variant>
        <vt:lpstr>佈景主題</vt:lpstr>
      </vt:variant>
      <vt:variant>
        <vt:i4>3</vt:i4>
      </vt:variant>
      <vt:variant>
        <vt:lpstr>投影片標題</vt:lpstr>
      </vt:variant>
      <vt:variant>
        <vt:i4>18</vt:i4>
      </vt:variant>
    </vt:vector>
  </HeadingPairs>
  <TitlesOfParts>
    <vt:vector size="21" baseType="lpstr">
      <vt:lpstr>Office 主题​​</vt:lpstr>
      <vt:lpstr>2_Office 主题​​</vt:lpstr>
      <vt:lpstr>3_Office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蓝色现代企业文化宣传公司简介PPT模板</dc:title>
  <dc:creator>user</dc:creator>
  <cp:lastModifiedBy>user</cp:lastModifiedBy>
  <cp:revision>163</cp:revision>
  <dcterms:created xsi:type="dcterms:W3CDTF">2016-02-06T07:57:33Z</dcterms:created>
  <dcterms:modified xsi:type="dcterms:W3CDTF">2020-03-27T05:54:06Z</dcterms:modified>
</cp:coreProperties>
</file>